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6"/>
  </p:sldMasterIdLst>
  <p:notesMasterIdLst>
    <p:notesMasterId r:id="rId53"/>
  </p:notesMasterIdLst>
  <p:sldIdLst>
    <p:sldId id="909" r:id="rId7"/>
    <p:sldId id="889" r:id="rId8"/>
    <p:sldId id="910" r:id="rId9"/>
    <p:sldId id="911" r:id="rId10"/>
    <p:sldId id="825" r:id="rId11"/>
    <p:sldId id="913" r:id="rId12"/>
    <p:sldId id="831" r:id="rId13"/>
    <p:sldId id="868" r:id="rId14"/>
    <p:sldId id="912" r:id="rId15"/>
    <p:sldId id="914" r:id="rId16"/>
    <p:sldId id="915" r:id="rId17"/>
    <p:sldId id="916" r:id="rId18"/>
    <p:sldId id="917" r:id="rId19"/>
    <p:sldId id="918" r:id="rId20"/>
    <p:sldId id="835" r:id="rId21"/>
    <p:sldId id="919" r:id="rId22"/>
    <p:sldId id="836" r:id="rId23"/>
    <p:sldId id="852" r:id="rId24"/>
    <p:sldId id="850" r:id="rId25"/>
    <p:sldId id="898" r:id="rId26"/>
    <p:sldId id="899" r:id="rId27"/>
    <p:sldId id="900" r:id="rId28"/>
    <p:sldId id="920" r:id="rId29"/>
    <p:sldId id="882" r:id="rId30"/>
    <p:sldId id="884" r:id="rId31"/>
    <p:sldId id="924" r:id="rId32"/>
    <p:sldId id="903" r:id="rId33"/>
    <p:sldId id="921" r:id="rId34"/>
    <p:sldId id="846" r:id="rId35"/>
    <p:sldId id="844" r:id="rId36"/>
    <p:sldId id="847" r:id="rId37"/>
    <p:sldId id="875" r:id="rId38"/>
    <p:sldId id="872" r:id="rId39"/>
    <p:sldId id="904" r:id="rId40"/>
    <p:sldId id="905" r:id="rId41"/>
    <p:sldId id="922" r:id="rId42"/>
    <p:sldId id="876" r:id="rId43"/>
    <p:sldId id="877" r:id="rId44"/>
    <p:sldId id="923" r:id="rId45"/>
    <p:sldId id="879" r:id="rId46"/>
    <p:sldId id="849" r:id="rId47"/>
    <p:sldId id="856" r:id="rId48"/>
    <p:sldId id="858" r:id="rId49"/>
    <p:sldId id="925" r:id="rId50"/>
    <p:sldId id="812" r:id="rId51"/>
    <p:sldId id="823"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81B651"/>
    <a:srgbClr val="F170AD"/>
    <a:srgbClr val="68D4E4"/>
    <a:srgbClr val="E2AA3A"/>
    <a:srgbClr val="4BBBD5"/>
    <a:srgbClr val="FF9900"/>
    <a:srgbClr val="CC0000"/>
    <a:srgbClr val="4D4D4D"/>
    <a:srgbClr val="F9FC6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7" autoAdjust="0"/>
    <p:restoredTop sz="85362" autoAdjust="0"/>
  </p:normalViewPr>
  <p:slideViewPr>
    <p:cSldViewPr>
      <p:cViewPr varScale="1">
        <p:scale>
          <a:sx n="77" d="100"/>
          <a:sy n="77" d="100"/>
        </p:scale>
        <p:origin x="-12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E48D7-9C4F-4473-960A-5294E57AA5A6}" type="datetimeFigureOut">
              <a:rPr lang="nl-NL" smtClean="0"/>
              <a:pPr/>
              <a:t>9-7-2013</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57609-F1EB-498F-B4A7-5BF32A494DAC}" type="slidenum">
              <a:rPr lang="nl-NL" smtClean="0"/>
              <a:pPr/>
              <a:t>‹#›</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 ADF tables, also a second query is executed to determine the number of result rows ( ‘select count * from’..). This query can be also a substantial problem if it is slow.</a:t>
            </a:r>
          </a:p>
          <a:p>
            <a:endParaRPr lang="en-US"/>
          </a:p>
        </p:txBody>
      </p:sp>
      <p:sp>
        <p:nvSpPr>
          <p:cNvPr id="4" name="Slide Number Placeholder 3"/>
          <p:cNvSpPr>
            <a:spLocks noGrp="1"/>
          </p:cNvSpPr>
          <p:nvPr>
            <p:ph type="sldNum" sz="quarter" idx="10"/>
          </p:nvPr>
        </p:nvSpPr>
        <p:spPr/>
        <p:txBody>
          <a:bodyPr/>
          <a:lstStyle/>
          <a:p>
            <a:fld id="{EDC57609-F1EB-498F-B4A7-5BF32A494DAC}" type="slidenum">
              <a:rPr lang="nl-NL" smtClean="0"/>
              <a:pPr/>
              <a:t>5</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Application Module Design Considerations</a:t>
            </a:r>
          </a:p>
          <a:p>
            <a:r>
              <a:rPr lang="en-US" sz="1200" b="0" i="0" kern="1200" dirty="0" smtClean="0">
                <a:solidFill>
                  <a:schemeClr val="tx1"/>
                </a:solidFill>
                <a:latin typeface="+mn-lt"/>
                <a:ea typeface="+mn-ea"/>
                <a:cs typeface="+mn-cs"/>
              </a:rPr>
              <a:t>Designing an application's module granularity is an important consideration that can significantly impact performance and scalability. It is important to note that each root application module generally holds its own database connection. If a user session consumes multiple root application modules, then that user session can potentially hold multiple database connections simultaneously. This can occur even if the connections are not actively being used, due to the general affinity maintained between an application module and a user session. To reduce the possibility that a user can hold multiple connections at once, consider the following options:</a:t>
            </a:r>
          </a:p>
          <a:p>
            <a:r>
              <a:rPr lang="en-US" sz="1200" b="0" i="0" kern="1200" dirty="0" smtClean="0">
                <a:solidFill>
                  <a:schemeClr val="tx1"/>
                </a:solidFill>
                <a:latin typeface="+mn-lt"/>
                <a:ea typeface="+mn-ea"/>
                <a:cs typeface="+mn-cs"/>
              </a:rPr>
              <a:t>Design larger application modules to encompass all of the functionality that a user needs.</a:t>
            </a:r>
          </a:p>
          <a:p>
            <a:r>
              <a:rPr lang="en-US" sz="1200" b="0" i="0" kern="1200" dirty="0" smtClean="0">
                <a:solidFill>
                  <a:schemeClr val="tx1"/>
                </a:solidFill>
                <a:latin typeface="+mn-lt"/>
                <a:ea typeface="+mn-ea"/>
                <a:cs typeface="+mn-cs"/>
              </a:rPr>
              <a:t>Nest smaller application modules under a single root application module so that the same database connection can be shared among the nested application modules.</a:t>
            </a:r>
          </a:p>
          <a:p>
            <a:r>
              <a:rPr lang="en-US" sz="1200" b="0" i="0" kern="1200" dirty="0" smtClean="0">
                <a:solidFill>
                  <a:schemeClr val="tx1"/>
                </a:solidFill>
                <a:latin typeface="+mn-lt"/>
                <a:ea typeface="+mn-ea"/>
                <a:cs typeface="+mn-cs"/>
              </a:rPr>
              <a:t>Use lazy loading for application modules. In the Application Module tuning section, customize runtime instantiation behavior to use lazy loading. Lazy loading can also be set JVM-wide by adding the following JVM argument:</a:t>
            </a:r>
          </a:p>
          <a:p>
            <a:r>
              <a:rPr lang="en-US" sz="1200" b="0" i="0" kern="1200" dirty="0" smtClean="0">
                <a:solidFill>
                  <a:schemeClr val="tx1"/>
                </a:solidFill>
                <a:latin typeface="+mn-lt"/>
                <a:ea typeface="+mn-ea"/>
                <a:cs typeface="+mn-cs"/>
              </a:rPr>
              <a:t>-Djbo.load.components.lazily=true</a:t>
            </a:r>
          </a:p>
          <a:p>
            <a:endParaRPr lang="en-US" dirty="0"/>
          </a:p>
        </p:txBody>
      </p:sp>
      <p:sp>
        <p:nvSpPr>
          <p:cNvPr id="4" name="Slide Number Placeholder 3"/>
          <p:cNvSpPr>
            <a:spLocks noGrp="1"/>
          </p:cNvSpPr>
          <p:nvPr>
            <p:ph type="sldNum" sz="quarter" idx="10"/>
          </p:nvPr>
        </p:nvSpPr>
        <p:spPr/>
        <p:txBody>
          <a:bodyPr/>
          <a:lstStyle/>
          <a:p>
            <a:fld id="{EDC57609-F1EB-498F-B4A7-5BF32A494DAC}" type="slidenum">
              <a:rPr lang="nl-NL" smtClean="0"/>
              <a:pPr/>
              <a:t>25</a:t>
            </a:fld>
            <a:endParaRPr 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maxinactiveage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number of milliseconds after which to</a:t>
            </a:r>
          </a:p>
          <a:p>
            <a:r>
              <a:rPr lang="en-US" sz="1200" kern="1200" baseline="0" dirty="0" smtClean="0">
                <a:solidFill>
                  <a:schemeClr val="tx1"/>
                </a:solidFill>
                <a:latin typeface="+mn-lt"/>
                <a:ea typeface="+mn-ea"/>
                <a:cs typeface="+mn-cs"/>
              </a:rPr>
              <a:t>consider an inactive application module</a:t>
            </a:r>
          </a:p>
          <a:p>
            <a:r>
              <a:rPr lang="en-US" sz="1200" kern="1200" baseline="0" dirty="0" smtClean="0">
                <a:solidFill>
                  <a:schemeClr val="tx1"/>
                </a:solidFill>
                <a:latin typeface="+mn-lt"/>
                <a:ea typeface="+mn-ea"/>
                <a:cs typeface="+mn-cs"/>
              </a:rPr>
              <a:t>instance in the pool as a candidate for removal</a:t>
            </a:r>
          </a:p>
          <a:p>
            <a:r>
              <a:rPr lang="en-US" sz="1200" kern="1200" baseline="0" dirty="0" smtClean="0">
                <a:solidFill>
                  <a:schemeClr val="tx1"/>
                </a:solidFill>
                <a:latin typeface="+mn-lt"/>
                <a:ea typeface="+mn-ea"/>
                <a:cs typeface="+mn-cs"/>
              </a:rPr>
              <a:t>during the next resource cleanup.</a:t>
            </a:r>
          </a:p>
          <a:p>
            <a:r>
              <a:rPr lang="en-US" sz="1200" kern="1200" baseline="0" dirty="0" smtClean="0">
                <a:solidFill>
                  <a:schemeClr val="tx1"/>
                </a:solidFill>
                <a:latin typeface="+mn-lt"/>
                <a:ea typeface="+mn-ea"/>
                <a:cs typeface="+mn-cs"/>
              </a:rPr>
              <a:t>The default is 600000 milliseconds of idle time</a:t>
            </a:r>
          </a:p>
          <a:p>
            <a:r>
              <a:rPr lang="en-US" sz="1200" kern="1200" baseline="0" dirty="0" smtClean="0">
                <a:solidFill>
                  <a:schemeClr val="tx1"/>
                </a:solidFill>
                <a:latin typeface="+mn-lt"/>
                <a:ea typeface="+mn-ea"/>
                <a:cs typeface="+mn-cs"/>
              </a:rPr>
              <a:t>(which is 600 seconds, or ten minutes). A</a:t>
            </a:r>
          </a:p>
          <a:p>
            <a:r>
              <a:rPr lang="en-US" sz="1200" kern="1200" baseline="0" dirty="0" smtClean="0">
                <a:solidFill>
                  <a:schemeClr val="tx1"/>
                </a:solidFill>
                <a:latin typeface="+mn-lt"/>
                <a:ea typeface="+mn-ea"/>
                <a:cs typeface="+mn-cs"/>
              </a:rPr>
              <a:t>lower value results in more application</a:t>
            </a:r>
          </a:p>
          <a:p>
            <a:r>
              <a:rPr lang="en-US" sz="1200" kern="1200" baseline="0" dirty="0" smtClean="0">
                <a:solidFill>
                  <a:schemeClr val="tx1"/>
                </a:solidFill>
                <a:latin typeface="+mn-lt"/>
                <a:ea typeface="+mn-ea"/>
                <a:cs typeface="+mn-cs"/>
              </a:rPr>
              <a:t>module instances being marked as a candidate</a:t>
            </a:r>
          </a:p>
          <a:p>
            <a:r>
              <a:rPr lang="en-US" sz="1200" kern="1200" baseline="0" dirty="0" smtClean="0">
                <a:solidFill>
                  <a:schemeClr val="tx1"/>
                </a:solidFill>
                <a:latin typeface="+mn-lt"/>
                <a:ea typeface="+mn-ea"/>
                <a:cs typeface="+mn-cs"/>
              </a:rPr>
              <a:t>for removal at the next resource cleanup. A</a:t>
            </a:r>
          </a:p>
          <a:p>
            <a:r>
              <a:rPr lang="en-US" sz="1200" kern="1200" baseline="0" dirty="0" smtClean="0">
                <a:solidFill>
                  <a:schemeClr val="tx1"/>
                </a:solidFill>
                <a:latin typeface="+mn-lt"/>
                <a:ea typeface="+mn-ea"/>
                <a:cs typeface="+mn-cs"/>
              </a:rPr>
              <a:t>higher value results in fewer application</a:t>
            </a:r>
          </a:p>
          <a:p>
            <a:r>
              <a:rPr lang="en-US" sz="1200" kern="1200" baseline="0" dirty="0" smtClean="0">
                <a:solidFill>
                  <a:schemeClr val="tx1"/>
                </a:solidFill>
                <a:latin typeface="+mn-lt"/>
                <a:ea typeface="+mn-ea"/>
                <a:cs typeface="+mn-cs"/>
              </a:rPr>
              <a:t>module instances being marked as a candidate</a:t>
            </a:r>
          </a:p>
          <a:p>
            <a:r>
              <a:rPr lang="en-US" sz="1200" kern="1200" baseline="0" dirty="0" smtClean="0">
                <a:solidFill>
                  <a:schemeClr val="tx1"/>
                </a:solidFill>
                <a:latin typeface="+mn-lt"/>
                <a:ea typeface="+mn-ea"/>
                <a:cs typeface="+mn-cs"/>
              </a:rPr>
              <a:t>for removal at the next resource cleanup.</a:t>
            </a:r>
          </a:p>
          <a:p>
            <a:r>
              <a:rPr lang="en-US" b="1" dirty="0" smtClean="0"/>
              <a:t>Timetolive</a:t>
            </a:r>
          </a:p>
          <a:p>
            <a:r>
              <a:rPr lang="en-US" sz="1200" kern="1200" baseline="0" dirty="0" smtClean="0">
                <a:solidFill>
                  <a:schemeClr val="tx1"/>
                </a:solidFill>
                <a:latin typeface="+mn-lt"/>
                <a:ea typeface="+mn-ea"/>
                <a:cs typeface="+mn-cs"/>
              </a:rPr>
              <a:t>The number of milliseconds after which to</a:t>
            </a:r>
          </a:p>
          <a:p>
            <a:r>
              <a:rPr lang="en-US" sz="1200" kern="1200" baseline="0" dirty="0" smtClean="0">
                <a:solidFill>
                  <a:schemeClr val="tx1"/>
                </a:solidFill>
                <a:latin typeface="+mn-lt"/>
                <a:ea typeface="+mn-ea"/>
                <a:cs typeface="+mn-cs"/>
              </a:rPr>
              <a:t>consider an connection instance in the pool as</a:t>
            </a:r>
          </a:p>
          <a:p>
            <a:r>
              <a:rPr lang="en-US" sz="1200" kern="1200" baseline="0" dirty="0" smtClean="0">
                <a:solidFill>
                  <a:schemeClr val="tx1"/>
                </a:solidFill>
                <a:latin typeface="+mn-lt"/>
                <a:ea typeface="+mn-ea"/>
                <a:cs typeface="+mn-cs"/>
              </a:rPr>
              <a:t>a candidate for removal during the next</a:t>
            </a:r>
          </a:p>
          <a:p>
            <a:r>
              <a:rPr lang="en-US" sz="1200" kern="1200" baseline="0" dirty="0" smtClean="0">
                <a:solidFill>
                  <a:schemeClr val="tx1"/>
                </a:solidFill>
                <a:latin typeface="+mn-lt"/>
                <a:ea typeface="+mn-ea"/>
                <a:cs typeface="+mn-cs"/>
              </a:rPr>
              <a:t>resource cleanup regardless of whether it</a:t>
            </a:r>
          </a:p>
          <a:p>
            <a:r>
              <a:rPr lang="en-US" sz="1200" kern="1200" baseline="0" dirty="0" smtClean="0">
                <a:solidFill>
                  <a:schemeClr val="tx1"/>
                </a:solidFill>
                <a:latin typeface="+mn-lt"/>
                <a:ea typeface="+mn-ea"/>
                <a:cs typeface="+mn-cs"/>
              </a:rPr>
              <a:t>would bring the number of instances in the</a:t>
            </a:r>
          </a:p>
          <a:p>
            <a:r>
              <a:rPr lang="en-US" sz="1200" kern="1200" baseline="0" dirty="0" smtClean="0">
                <a:solidFill>
                  <a:schemeClr val="tx1"/>
                </a:solidFill>
                <a:latin typeface="+mn-lt"/>
                <a:ea typeface="+mn-ea"/>
                <a:cs typeface="+mn-cs"/>
              </a:rPr>
              <a:t>pool below minavailablesize.</a:t>
            </a:r>
          </a:p>
          <a:p>
            <a:r>
              <a:rPr lang="en-US" sz="1200" kern="1200" baseline="0" dirty="0" smtClean="0">
                <a:solidFill>
                  <a:schemeClr val="tx1"/>
                </a:solidFill>
                <a:latin typeface="+mn-lt"/>
                <a:ea typeface="+mn-ea"/>
                <a:cs typeface="+mn-cs"/>
              </a:rPr>
              <a:t>The default is 3600000 milliseconds of total</a:t>
            </a:r>
          </a:p>
          <a:p>
            <a:r>
              <a:rPr lang="en-US" sz="1200" kern="1200" baseline="0" dirty="0" smtClean="0">
                <a:solidFill>
                  <a:schemeClr val="tx1"/>
                </a:solidFill>
                <a:latin typeface="+mn-lt"/>
                <a:ea typeface="+mn-ea"/>
                <a:cs typeface="+mn-cs"/>
              </a:rPr>
              <a:t>time to live (which is 3600 seconds, or one</a:t>
            </a:r>
          </a:p>
          <a:p>
            <a:r>
              <a:rPr lang="en-US" sz="1200" kern="1200" baseline="0" dirty="0" smtClean="0">
                <a:solidFill>
                  <a:schemeClr val="tx1"/>
                </a:solidFill>
                <a:latin typeface="+mn-lt"/>
                <a:ea typeface="+mn-ea"/>
                <a:cs typeface="+mn-cs"/>
              </a:rPr>
              <a:t>hour). A lower value reduces the time an</a:t>
            </a:r>
          </a:p>
          <a:p>
            <a:r>
              <a:rPr lang="en-US" sz="1200" kern="1200" baseline="0" dirty="0" smtClean="0">
                <a:solidFill>
                  <a:schemeClr val="tx1"/>
                </a:solidFill>
                <a:latin typeface="+mn-lt"/>
                <a:ea typeface="+mn-ea"/>
                <a:cs typeface="+mn-cs"/>
              </a:rPr>
              <a:t>application module instance can exist before it</a:t>
            </a:r>
          </a:p>
          <a:p>
            <a:r>
              <a:rPr lang="en-US" sz="1200" kern="1200" baseline="0" dirty="0" smtClean="0">
                <a:solidFill>
                  <a:schemeClr val="tx1"/>
                </a:solidFill>
                <a:latin typeface="+mn-lt"/>
                <a:ea typeface="+mn-ea"/>
                <a:cs typeface="+mn-cs"/>
              </a:rPr>
              <a:t>must be removed at the next resource cleanup.</a:t>
            </a:r>
          </a:p>
          <a:p>
            <a:r>
              <a:rPr lang="en-US" sz="1200" kern="1200" baseline="0" dirty="0" smtClean="0">
                <a:solidFill>
                  <a:schemeClr val="tx1"/>
                </a:solidFill>
                <a:latin typeface="+mn-lt"/>
                <a:ea typeface="+mn-ea"/>
                <a:cs typeface="+mn-cs"/>
              </a:rPr>
              <a:t>The default value is sufficient for most</a:t>
            </a:r>
          </a:p>
          <a:p>
            <a:r>
              <a:rPr lang="en-US" sz="1200" kern="1200" baseline="0" dirty="0" smtClean="0">
                <a:solidFill>
                  <a:schemeClr val="tx1"/>
                </a:solidFill>
                <a:latin typeface="+mn-lt"/>
                <a:ea typeface="+mn-ea"/>
                <a:cs typeface="+mn-cs"/>
              </a:rPr>
              <a:t>applications. A higher value increases the time</a:t>
            </a:r>
          </a:p>
          <a:p>
            <a:r>
              <a:rPr lang="en-US" sz="1200" kern="1200" baseline="0" dirty="0" smtClean="0">
                <a:solidFill>
                  <a:schemeClr val="tx1"/>
                </a:solidFill>
                <a:latin typeface="+mn-lt"/>
                <a:ea typeface="+mn-ea"/>
                <a:cs typeface="+mn-cs"/>
              </a:rPr>
              <a:t>an application module instance can exist</a:t>
            </a:r>
          </a:p>
          <a:p>
            <a:r>
              <a:rPr lang="en-US" sz="1200" kern="1200" baseline="0" dirty="0" smtClean="0">
                <a:solidFill>
                  <a:schemeClr val="tx1"/>
                </a:solidFill>
                <a:latin typeface="+mn-lt"/>
                <a:ea typeface="+mn-ea"/>
                <a:cs typeface="+mn-cs"/>
              </a:rPr>
              <a:t>before it must be removed at the next cleanup.</a:t>
            </a:r>
            <a:endParaRPr lang="en-US" dirty="0"/>
          </a:p>
        </p:txBody>
      </p:sp>
      <p:sp>
        <p:nvSpPr>
          <p:cNvPr id="4" name="Slide Number Placeholder 3"/>
          <p:cNvSpPr>
            <a:spLocks noGrp="1"/>
          </p:cNvSpPr>
          <p:nvPr>
            <p:ph type="sldNum" sz="quarter" idx="10"/>
          </p:nvPr>
        </p:nvSpPr>
        <p:spPr/>
        <p:txBody>
          <a:bodyPr/>
          <a:lstStyle/>
          <a:p>
            <a:fld id="{EDC57609-F1EB-498F-B4A7-5BF32A494DAC}" type="slidenum">
              <a:rPr lang="nl-NL" smtClean="0"/>
              <a:pPr/>
              <a:t>26</a:t>
            </a:fld>
            <a:endParaRPr 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t"/>
            <a:r>
              <a:rPr lang="en-US" dirty="0" smtClean="0"/>
              <a:t>Lazy Delivery (default)Lazy delivery should be used for tables, or other stamped components, which are known to have slow fetch time. The examples are stamped components are the ones based on data controls using webservices calls or other data controls with slow data fetch. Lazy delivery can also be used on pages where content is not immediately visible unless the user scrolls down to it. In this case the time to deliver the visible context to the client will be shorter, and the user perceives better performance.Lazy delivery is implemented using data streaming technique. The advantage of this approach is that the server has the ability to execute data fetches in parallel and stream data back to the client as soon as the data is available. The technique performs very well for a page with two tables, one that returns data very quickly and one that returns data very slowly. Users see the data for the fast table as soon as the data is available.</a:t>
            </a:r>
          </a:p>
          <a:p>
            <a:pPr fontAlgn="t"/>
            <a:r>
              <a:rPr lang="en-US" dirty="0" smtClean="0"/>
              <a:t>Executing data fetches in parallel also speeds up the total time to fetch data. This gives an advantage to lazy loading in cases of multiple, and possibly slow, data fetches. While streaming is the default mechanisms to deliver data in lazy mode, parallel execution of data controls is not. In order to enable parallel execution, open the page definition and change RenderHint on the iterator to </a:t>
            </a:r>
            <a:r>
              <a:rPr lang="en-US" i="1" dirty="0" smtClean="0"/>
              <a:t>background</a:t>
            </a:r>
            <a:r>
              <a:rPr lang="en-US" dirty="0" smtClean="0"/>
              <a:t>.</a:t>
            </a:r>
          </a:p>
          <a:p>
            <a:pPr fontAlgn="t"/>
            <a:r>
              <a:rPr lang="en-US" dirty="0" smtClean="0"/>
              <a:t>In certain situations, the advantage of parallel execution is faster response time. Parallel execution could potentially use more resources due to multiple threads executing request in parallel and possibly more database connections will be opened.</a:t>
            </a:r>
          </a:p>
          <a:p>
            <a:pPr fontAlgn="t"/>
            <a:r>
              <a:rPr lang="en-US" dirty="0" smtClean="0"/>
              <a:t>Consider using parallel execution only when there are multiple slow components on the page and the stamped components belong to different data control frames (such as isolated taskflows). Since parallel execution synchronizes on the data control frame level, when there is a single data control frame parallel execution may not improve performance.</a:t>
            </a:r>
          </a:p>
          <a:p>
            <a:pPr fontAlgn="t"/>
            <a:r>
              <a:rPr lang="en-US" dirty="0" smtClean="0"/>
              <a:t>Immediate Delivery Immediate delivery (contentDelivery="immediate") should be used if table data control is fast, or if it returns a small set of data. In these cases the response time be faster than using lazy delivery. Another advantage of immediate delivery is less server resource usage, compared to lazy delivery. Immediate delivery sends only one request to the server, which results in lower CPU and memory usage on the server for the given user interaction.</a:t>
            </a:r>
          </a:p>
          <a:p>
            <a:endParaRPr lang="en-US" dirty="0" smtClean="0"/>
          </a:p>
          <a:p>
            <a:r>
              <a:rPr lang="en-US" b="1" dirty="0" smtClean="0"/>
              <a:t>-- popup --</a:t>
            </a:r>
          </a:p>
          <a:p>
            <a:endParaRPr lang="en-US" dirty="0" smtClean="0"/>
          </a:p>
          <a:p>
            <a:r>
              <a:rPr lang="en-US" dirty="0" smtClean="0"/>
              <a:t>The popup component is a container that contains a page fragment. The page fragment is hidden by default and requires a client action or event in order to be shown. The popup conditionally determines when markup is sent to the client by its contentDelivery property. The default content delivery is lazy. This means the content of the popup is not delivered to the client until shown the first time. </a:t>
            </a:r>
          </a:p>
          <a:p>
            <a:endParaRPr lang="en-US" dirty="0" smtClean="0"/>
          </a:p>
          <a:p>
            <a:r>
              <a:rPr lang="en-US" dirty="0" smtClean="0"/>
              <a:t>The options are: </a:t>
            </a:r>
          </a:p>
          <a:p>
            <a:endParaRPr lang="en-US" dirty="0" smtClean="0"/>
          </a:p>
          <a:p>
            <a:r>
              <a:rPr lang="en-US" dirty="0" smtClean="0"/>
              <a:t>lazy -- the default strategy described above. The content isn't loaded until you show the popup once, but then is cached. </a:t>
            </a:r>
          </a:p>
          <a:p>
            <a:endParaRPr lang="en-US" dirty="0" smtClean="0"/>
          </a:p>
          <a:p>
            <a:r>
              <a:rPr lang="en-US" dirty="0" smtClean="0"/>
              <a:t>immediate -- load the content onto the page immediately, so it displays as rapidly as possible. Use this for popups that are certain to be used by all users every time they use this page. </a:t>
            </a:r>
          </a:p>
          <a:p>
            <a:endParaRPr lang="en-US" dirty="0" smtClean="0"/>
          </a:p>
          <a:p>
            <a:r>
              <a:rPr lang="en-US" dirty="0" smtClean="0"/>
              <a:t>lazyUncached -- the content isn't loaded until you show the popup, and then is re-fetched every subsequent time you show the popup. Use this strategy if the popup shows data that can become stale.</a:t>
            </a:r>
            <a:endParaRPr lang="en-US" dirty="0"/>
          </a:p>
        </p:txBody>
      </p:sp>
      <p:sp>
        <p:nvSpPr>
          <p:cNvPr id="4" name="Slide Number Placeholder 3"/>
          <p:cNvSpPr>
            <a:spLocks noGrp="1"/>
          </p:cNvSpPr>
          <p:nvPr>
            <p:ph type="sldNum" sz="quarter" idx="10"/>
          </p:nvPr>
        </p:nvSpPr>
        <p:spPr/>
        <p:txBody>
          <a:bodyPr/>
          <a:lstStyle/>
          <a:p>
            <a:fld id="{EDC57609-F1EB-498F-B4A7-5BF32A494DAC}" type="slidenum">
              <a:rPr lang="nl-NL" smtClean="0"/>
              <a:pPr/>
              <a:t>33</a:t>
            </a:fld>
            <a:endParaRPr lang="nl-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C57609-F1EB-498F-B4A7-5BF32A494DAC}" type="slidenum">
              <a:rPr lang="nl-NL" smtClean="0"/>
              <a:pPr/>
              <a:t>34</a:t>
            </a:fld>
            <a:endParaRPr lang="nl-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a:t>
            </a:r>
            <a:r>
              <a:rPr lang="en-US" sz="1200" dirty="0" smtClean="0"/>
              <a:t>Where does the application spend its time?</a:t>
            </a:r>
          </a:p>
          <a:p>
            <a:r>
              <a:rPr lang="en-US" sz="1200" dirty="0" smtClean="0"/>
              <a:t>Check carefully whether the application does not do more than strictly is needed.</a:t>
            </a:r>
            <a:r>
              <a:rPr lang="en-US" sz="1200" baseline="0" dirty="0" smtClean="0"/>
              <a:t> In this example:</a:t>
            </a:r>
            <a:endParaRPr lang="en-US" sz="1200" dirty="0" smtClean="0"/>
          </a:p>
          <a:p>
            <a:r>
              <a:rPr lang="en-US" sz="1200" dirty="0" smtClean="0"/>
              <a:t>-hidden</a:t>
            </a:r>
            <a:r>
              <a:rPr lang="en-US" sz="1200" baseline="0" dirty="0" smtClean="0"/>
              <a:t> tabs are already queried</a:t>
            </a:r>
          </a:p>
          <a:p>
            <a:r>
              <a:rPr lang="en-US" sz="1200" baseline="0" dirty="0" smtClean="0"/>
              <a:t>-an old iterator that is still in the pagedef (that was forgotten to be removed by a developer) executes still the VO query</a:t>
            </a:r>
            <a:endParaRPr lang="en-US" dirty="0"/>
          </a:p>
        </p:txBody>
      </p:sp>
      <p:sp>
        <p:nvSpPr>
          <p:cNvPr id="4" name="Slide Number Placeholder 3"/>
          <p:cNvSpPr>
            <a:spLocks noGrp="1"/>
          </p:cNvSpPr>
          <p:nvPr>
            <p:ph type="sldNum" sz="quarter" idx="10"/>
          </p:nvPr>
        </p:nvSpPr>
        <p:spPr/>
        <p:txBody>
          <a:bodyPr/>
          <a:lstStyle/>
          <a:p>
            <a:fld id="{EDC57609-F1EB-498F-B4A7-5BF32A494DAC}" type="slidenum">
              <a:rPr lang="nl-NL" smtClean="0"/>
              <a:pPr/>
              <a:t>35</a:t>
            </a:fld>
            <a:endParaRPr lang="nl-N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Web applications often utilize data that is required across sessions and does not change very frequently. An example of this type of </a:t>
            </a:r>
            <a:r>
              <a:rPr lang="en-US" sz="1200" b="0" i="1" kern="1200" dirty="0" smtClean="0">
                <a:solidFill>
                  <a:schemeClr val="tx1"/>
                </a:solidFill>
                <a:latin typeface="+mn-lt"/>
                <a:ea typeface="+mn-ea"/>
                <a:cs typeface="+mn-cs"/>
              </a:rPr>
              <a:t>static data</a:t>
            </a:r>
            <a:r>
              <a:rPr lang="en-US" sz="1200" b="0" i="0" kern="1200" dirty="0" smtClean="0">
                <a:solidFill>
                  <a:schemeClr val="tx1"/>
                </a:solidFill>
                <a:latin typeface="+mn-lt"/>
                <a:ea typeface="+mn-ea"/>
                <a:cs typeface="+mn-cs"/>
              </a:rPr>
              <a:t> might be displayed in the application user interface in a lookup list. Each time your application accesses the static data, you could incur an unnecessary overhead when the static data caches are repopulated from the database for each application session on every request. In order to optimize performance, a common practice when working with ADF Business </a:t>
            </a:r>
            <a:r>
              <a:rPr lang="en-US" sz="1200" b="0" i="0" kern="1200" dirty="0" err="1" smtClean="0">
                <a:solidFill>
                  <a:schemeClr val="tx1"/>
                </a:solidFill>
                <a:latin typeface="+mn-lt"/>
                <a:ea typeface="+mn-ea"/>
                <a:cs typeface="+mn-cs"/>
              </a:rPr>
              <a:t>Compone</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Best Practice:</a:t>
            </a:r>
          </a:p>
          <a:p>
            <a:r>
              <a:rPr lang="en-US" sz="1200" b="0" i="0" kern="1200" dirty="0" smtClean="0">
                <a:solidFill>
                  <a:schemeClr val="tx1"/>
                </a:solidFill>
                <a:latin typeface="+mn-lt"/>
                <a:ea typeface="+mn-ea"/>
                <a:cs typeface="+mn-cs"/>
              </a:rPr>
              <a:t>Use a shared application module to group view instances when you want to reuse lists of static data across the application. The shared application module can be configured to allow any user session to access the data or it can be configured to restrict access to just the UI components of a single user session. For example, you can use a shared application module to group view instances that access lookup data, such as a list of countries. The use of a shared application module allows all shared resources to be managed in a single place and does not require a scoped managed bean for this purpose.nts is to cache the shared static data for reuse across sessions and requests.</a:t>
            </a:r>
            <a:endParaRPr lang="en-US" dirty="0"/>
          </a:p>
        </p:txBody>
      </p:sp>
      <p:sp>
        <p:nvSpPr>
          <p:cNvPr id="4" name="Slide Number Placeholder 3"/>
          <p:cNvSpPr>
            <a:spLocks noGrp="1"/>
          </p:cNvSpPr>
          <p:nvPr>
            <p:ph type="sldNum" sz="quarter" idx="10"/>
          </p:nvPr>
        </p:nvSpPr>
        <p:spPr/>
        <p:txBody>
          <a:bodyPr/>
          <a:lstStyle/>
          <a:p>
            <a:fld id="{EDC57609-F1EB-498F-B4A7-5BF32A494DAC}" type="slidenum">
              <a:rPr lang="nl-NL" smtClean="0"/>
              <a:pPr/>
              <a:t>37</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i="0" kern="1200" dirty="0" smtClean="0">
                <a:solidFill>
                  <a:schemeClr val="tx1"/>
                </a:solidFill>
                <a:latin typeface="+mn-lt"/>
                <a:ea typeface="+mn-ea"/>
                <a:cs typeface="+mn-cs"/>
              </a:rPr>
              <a:t>Application scope</a:t>
            </a:r>
            <a:r>
              <a:rPr lang="en-US" sz="1200" b="0" i="0" kern="1200" dirty="0" smtClean="0">
                <a:solidFill>
                  <a:schemeClr val="tx1"/>
                </a:solidFill>
                <a:latin typeface="+mn-lt"/>
                <a:ea typeface="+mn-ea"/>
                <a:cs typeface="+mn-cs"/>
              </a:rPr>
              <a:t>: An application scope object is available for the duration of the application and is shared among users. This scope may be used to hold static objects that are the same for all users.</a:t>
            </a:r>
          </a:p>
          <a:p>
            <a:r>
              <a:rPr lang="en-US" sz="1200" b="1" i="0" kern="1200" dirty="0" smtClean="0">
                <a:solidFill>
                  <a:schemeClr val="tx1"/>
                </a:solidFill>
                <a:latin typeface="+mn-lt"/>
                <a:ea typeface="+mn-ea"/>
                <a:cs typeface="+mn-cs"/>
              </a:rPr>
              <a:t>Session scope</a:t>
            </a:r>
            <a:r>
              <a:rPr lang="en-US" sz="1200" b="0" i="0" kern="1200" dirty="0" smtClean="0">
                <a:solidFill>
                  <a:schemeClr val="tx1"/>
                </a:solidFill>
                <a:latin typeface="+mn-lt"/>
                <a:ea typeface="+mn-ea"/>
                <a:cs typeface="+mn-cs"/>
              </a:rPr>
              <a:t>: The object is available for the duration of the session, which is user instance-specific. A use case for a session scope bean is a user info bean that stores information about a user, which is read from the database or an LDAP server, to avoid unnecessary queries.</a:t>
            </a:r>
          </a:p>
          <a:p>
            <a:r>
              <a:rPr lang="en-US" sz="1200" b="1" i="0" kern="1200" dirty="0" smtClean="0">
                <a:solidFill>
                  <a:schemeClr val="tx1"/>
                </a:solidFill>
                <a:latin typeface="+mn-lt"/>
                <a:ea typeface="+mn-ea"/>
                <a:cs typeface="+mn-cs"/>
              </a:rPr>
              <a:t>Page flow scope</a:t>
            </a:r>
            <a:r>
              <a:rPr lang="en-US" sz="1200" b="0" i="0" kern="1200" dirty="0" smtClean="0">
                <a:solidFill>
                  <a:schemeClr val="tx1"/>
                </a:solidFill>
                <a:latin typeface="+mn-lt"/>
                <a:ea typeface="+mn-ea"/>
                <a:cs typeface="+mn-cs"/>
              </a:rPr>
              <a:t>: A pageFlow scope exists for each task flow instance and has a lifespan between request and session scope. The lifetime of the scope spans across all pages in a bounded task flow.</a:t>
            </a:r>
          </a:p>
          <a:p>
            <a:r>
              <a:rPr lang="en-US" sz="1200" b="1" i="0" kern="1200" dirty="0" smtClean="0">
                <a:solidFill>
                  <a:schemeClr val="tx1"/>
                </a:solidFill>
                <a:latin typeface="+mn-lt"/>
                <a:ea typeface="+mn-ea"/>
                <a:cs typeface="+mn-cs"/>
              </a:rPr>
              <a:t>Request scope</a:t>
            </a:r>
            <a:r>
              <a:rPr lang="en-US" sz="1200" b="0" i="0" kern="1200" dirty="0" smtClean="0">
                <a:solidFill>
                  <a:schemeClr val="tx1"/>
                </a:solidFill>
                <a:latin typeface="+mn-lt"/>
                <a:ea typeface="+mn-ea"/>
                <a:cs typeface="+mn-cs"/>
              </a:rPr>
              <a:t>: The object is available from the time an HTTP request is made until a response is sent back to the client. From another perspective, a request scope starts with a request to be issued from one view to another for navigation cases that don't perform a redirect but a default server-side forward. The scope spans across all non-view activities that follow the view of interest to the next view activity.</a:t>
            </a:r>
          </a:p>
          <a:p>
            <a:r>
              <a:rPr lang="en-US" sz="1200" b="1" i="0" kern="1200" dirty="0" smtClean="0">
                <a:solidFill>
                  <a:schemeClr val="tx1"/>
                </a:solidFill>
                <a:latin typeface="+mn-lt"/>
                <a:ea typeface="+mn-ea"/>
                <a:cs typeface="+mn-cs"/>
              </a:rPr>
              <a:t>Backing bean scope</a:t>
            </a:r>
            <a:r>
              <a:rPr lang="en-US" sz="1200" b="0" i="0" kern="1200" dirty="0" smtClean="0">
                <a:solidFill>
                  <a:schemeClr val="tx1"/>
                </a:solidFill>
                <a:latin typeface="+mn-lt"/>
                <a:ea typeface="+mn-ea"/>
                <a:cs typeface="+mn-cs"/>
              </a:rPr>
              <a:t>: The backing bean scope is comparable to the request scope, with the difference in that it exists for a specific client component. In general, all managed beans used in reusable components should be configured to backingBean scope. For example, bounded task flows that are designed to be regions on a page should use the backingBean scope if more than one instance of the task flow is expected to be on a single page.</a:t>
            </a:r>
          </a:p>
          <a:p>
            <a:r>
              <a:rPr lang="en-US" sz="1200" b="1" i="0" kern="1200" dirty="0" smtClean="0">
                <a:solidFill>
                  <a:schemeClr val="tx1"/>
                </a:solidFill>
                <a:latin typeface="+mn-lt"/>
                <a:ea typeface="+mn-ea"/>
                <a:cs typeface="+mn-cs"/>
              </a:rPr>
              <a:t>View scope</a:t>
            </a:r>
            <a:r>
              <a:rPr lang="en-US" sz="1200" b="0" i="0" kern="1200" dirty="0" smtClean="0">
                <a:solidFill>
                  <a:schemeClr val="tx1"/>
                </a:solidFill>
                <a:latin typeface="+mn-lt"/>
                <a:ea typeface="+mn-ea"/>
                <a:cs typeface="+mn-cs"/>
              </a:rPr>
              <a:t>: The object is available until the view ID for the current view activity changes. This becomes handy when you use partial page rendering. If you have a dependent list box, you might send a server request to refresh the list box. When a response is returned, the request scope will be gone but the view scope will be still there. Therefore, view scope can be used to store data when partial rendering request comes back. The view scope exists not only for views that are rendered by JSPX pages, but also for views rendered by page fragments, as is the case in task flows that are built to execute in a region. The view scope of the parent page is not accessible from components added to a page fragement in a region, and the view scope of a view in a region is not accessible for the parent page.</a:t>
            </a:r>
          </a:p>
          <a:p>
            <a:endParaRPr lang="en-US" dirty="0"/>
          </a:p>
        </p:txBody>
      </p:sp>
      <p:sp>
        <p:nvSpPr>
          <p:cNvPr id="4" name="Slide Number Placeholder 3"/>
          <p:cNvSpPr>
            <a:spLocks noGrp="1"/>
          </p:cNvSpPr>
          <p:nvPr>
            <p:ph type="sldNum" sz="quarter" idx="10"/>
          </p:nvPr>
        </p:nvSpPr>
        <p:spPr/>
        <p:txBody>
          <a:bodyPr/>
          <a:lstStyle/>
          <a:p>
            <a:fld id="{EDC57609-F1EB-498F-B4A7-5BF32A494DAC}" type="slidenum">
              <a:rPr lang="nl-NL" smtClean="0"/>
              <a:pPr/>
              <a:t>40</a:t>
            </a:fld>
            <a:endParaRPr lang="nl-N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C57609-F1EB-498F-B4A7-5BF32A494DAC}" type="slidenum">
              <a:rPr lang="nl-NL" smtClean="0"/>
              <a:pPr/>
              <a:t>43</a:t>
            </a:fld>
            <a:endParaRPr lang="nl-N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C57609-F1EB-498F-B4A7-5BF32A494DAC}" type="slidenum">
              <a:rPr lang="nl-NL" smtClean="0"/>
              <a:pPr/>
              <a:t>46</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C57609-F1EB-498F-B4A7-5BF32A494DAC}" type="slidenum">
              <a:rPr lang="nl-NL" smtClean="0"/>
              <a:pPr/>
              <a:t>14</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C57609-F1EB-498F-B4A7-5BF32A494DAC}" type="slidenum">
              <a:rPr lang="nl-NL" smtClean="0"/>
              <a:pPr/>
              <a:t>16</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For example, if a collection in the data control contains products and the </a:t>
            </a:r>
            <a:r>
              <a:rPr lang="en-US" b="0" dirty="0" err="1" smtClean="0"/>
              <a:t>iterator</a:t>
            </a:r>
            <a:r>
              <a:rPr lang="en-US" b="0" dirty="0" smtClean="0"/>
              <a:t> </a:t>
            </a:r>
            <a:r>
              <a:rPr lang="en-US" b="0" dirty="0" err="1" smtClean="0"/>
              <a:t>rangesize</a:t>
            </a:r>
            <a:r>
              <a:rPr lang="en-US" b="0" dirty="0" smtClean="0"/>
              <a:t> is 25, the first 25 products in the collection are displayed on the page</a:t>
            </a:r>
          </a:p>
        </p:txBody>
      </p:sp>
      <p:sp>
        <p:nvSpPr>
          <p:cNvPr id="4" name="Slide Number Placeholder 3"/>
          <p:cNvSpPr>
            <a:spLocks noGrp="1"/>
          </p:cNvSpPr>
          <p:nvPr>
            <p:ph type="sldNum" sz="quarter" idx="10"/>
          </p:nvPr>
        </p:nvSpPr>
        <p:spPr/>
        <p:txBody>
          <a:bodyPr/>
          <a:lstStyle/>
          <a:p>
            <a:fld id="{EDC57609-F1EB-498F-B4A7-5BF32A494DAC}" type="slidenum">
              <a:rPr lang="nl-NL" smtClean="0"/>
              <a:pPr/>
              <a:t>17</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Partial Page Navigation is a feature of the ADF Faces framework that enables navigating from one ADF Faces page to another without a full page transition in the browser. The new page is sent to the client using Partial Page Rendering (PPR)/Ajax channel.</a:t>
            </a:r>
          </a:p>
          <a:p>
            <a:r>
              <a:rPr lang="en-US" sz="1200" b="0" i="0" kern="1200" dirty="0" smtClean="0">
                <a:solidFill>
                  <a:schemeClr val="tx1"/>
                </a:solidFill>
                <a:latin typeface="+mn-lt"/>
                <a:ea typeface="+mn-ea"/>
                <a:cs typeface="+mn-cs"/>
              </a:rPr>
              <a:t>The main advantage of partial page navigation over traditional full page navigation is improved performance: the browser no longer re-interprets and re-executes JavaScript libraries, and does not spend time for cleanup/initialization of the full page. The performance benefit from this optimization is very big; it should be enabled whenever possible.</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DC57609-F1EB-498F-B4A7-5BF32A494DAC}" type="slidenum">
              <a:rPr lang="nl-NL" smtClean="0"/>
              <a:pPr/>
              <a:t>18</a:t>
            </a:fld>
            <a:endParaRPr lang="nl-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HR application with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-inefficient ViewObject fetchsize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-inefficient iterator rangesize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-Iterator</a:t>
            </a:r>
            <a:r>
              <a:rPr lang="en-US" baseline="0" dirty="0" smtClean="0"/>
              <a:t> refresh property=“IfNeeded”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-Old useless iterator that is still executing</a:t>
            </a:r>
            <a:endParaRPr lang="en-US" dirty="0" smtClean="0"/>
          </a:p>
        </p:txBody>
      </p:sp>
      <p:sp>
        <p:nvSpPr>
          <p:cNvPr id="4" name="Slide Number Placeholder 3"/>
          <p:cNvSpPr>
            <a:spLocks noGrp="1"/>
          </p:cNvSpPr>
          <p:nvPr>
            <p:ph type="sldNum" sz="quarter" idx="10"/>
          </p:nvPr>
        </p:nvSpPr>
        <p:spPr/>
        <p:txBody>
          <a:bodyPr/>
          <a:lstStyle/>
          <a:p>
            <a:fld id="{EDC57609-F1EB-498F-B4A7-5BF32A494DAC}" type="slidenum">
              <a:rPr lang="nl-NL" smtClean="0"/>
              <a:pPr/>
              <a:t>19</a:t>
            </a:fld>
            <a:endParaRPr 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C57609-F1EB-498F-B4A7-5BF32A494DAC}" type="slidenum">
              <a:rPr lang="nl-NL" smtClean="0"/>
              <a:pPr/>
              <a:t>21</a:t>
            </a:fld>
            <a:endParaRPr lang="nl-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Application module (AM) pooling enables multiple users to share several application module instances. It may involve saving and retrieving session state data from the database. This mechanism is provided to make the application scalable and becomes very important under high load with many concurrent users</a:t>
            </a:r>
          </a:p>
        </p:txBody>
      </p:sp>
      <p:sp>
        <p:nvSpPr>
          <p:cNvPr id="4" name="Slide Number Placeholder 3"/>
          <p:cNvSpPr>
            <a:spLocks noGrp="1"/>
          </p:cNvSpPr>
          <p:nvPr>
            <p:ph type="sldNum" sz="quarter" idx="10"/>
          </p:nvPr>
        </p:nvSpPr>
        <p:spPr/>
        <p:txBody>
          <a:bodyPr/>
          <a:lstStyle/>
          <a:p>
            <a:fld id="{EDC57609-F1EB-498F-B4A7-5BF32A494DAC}" type="slidenum">
              <a:rPr lang="nl-NL" smtClean="0"/>
              <a:pPr/>
              <a:t>23</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C57609-F1EB-498F-B4A7-5BF32A494DAC}" type="slidenum">
              <a:rPr lang="nl-NL" smtClean="0"/>
              <a:pPr/>
              <a:t>24</a:t>
            </a:fld>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logo">
    <p:spTree>
      <p:nvGrpSpPr>
        <p:cNvPr id="1" name=""/>
        <p:cNvGrpSpPr/>
        <p:nvPr/>
      </p:nvGrpSpPr>
      <p:grpSpPr>
        <a:xfrm>
          <a:off x="0" y="0"/>
          <a:ext cx="0" cy="0"/>
          <a:chOff x="0" y="0"/>
          <a:chExt cx="0" cy="0"/>
        </a:xfrm>
      </p:grpSpPr>
      <p:pic>
        <p:nvPicPr>
          <p:cNvPr id="10" name="Afbeelding 9" descr="Amis PPT_cover.jpg"/>
          <p:cNvPicPr>
            <a:picLocks noChangeAspect="1"/>
          </p:cNvPicPr>
          <p:nvPr/>
        </p:nvPicPr>
        <p:blipFill>
          <a:blip r:embed="rId2" cstate="print"/>
          <a:stretch>
            <a:fillRect/>
          </a:stretch>
        </p:blipFill>
        <p:spPr>
          <a:xfrm>
            <a:off x="0" y="0"/>
            <a:ext cx="9144000" cy="6858000"/>
          </a:xfrm>
          <a:prstGeom prst="rect">
            <a:avLst/>
          </a:prstGeom>
        </p:spPr>
      </p:pic>
      <p:pic>
        <p:nvPicPr>
          <p:cNvPr id="11" name="Afbeelding 10"/>
          <p:cNvPicPr>
            <a:picLocks noChangeAspect="1"/>
          </p:cNvPicPr>
          <p:nvPr/>
        </p:nvPicPr>
        <p:blipFill>
          <a:blip r:embed="rId3" cstate="print"/>
          <a:stretch>
            <a:fillRect/>
          </a:stretch>
        </p:blipFill>
        <p:spPr>
          <a:xfrm>
            <a:off x="0" y="5301952"/>
            <a:ext cx="1460500" cy="749300"/>
          </a:xfrm>
          <a:prstGeom prst="rect">
            <a:avLst/>
          </a:prstGeom>
        </p:spPr>
      </p:pic>
      <p:sp>
        <p:nvSpPr>
          <p:cNvPr id="12" name="Title 1"/>
          <p:cNvSpPr>
            <a:spLocks noGrp="1"/>
          </p:cNvSpPr>
          <p:nvPr>
            <p:ph type="ctrTitle" hasCustomPrompt="1"/>
          </p:nvPr>
        </p:nvSpPr>
        <p:spPr>
          <a:xfrm>
            <a:off x="1665452" y="4485650"/>
            <a:ext cx="7021348" cy="1241425"/>
          </a:xfrm>
          <a:prstGeom prst="rect">
            <a:avLst/>
          </a:prstGeom>
        </p:spPr>
        <p:txBody>
          <a:bodyPr lIns="0" tIns="0" rIns="0" bIns="0" anchor="b" anchorCtr="0">
            <a:normAutofit/>
          </a:bodyPr>
          <a:lstStyle>
            <a:lvl1pPr algn="l">
              <a:lnSpc>
                <a:spcPts val="4000"/>
              </a:lnSpc>
              <a:defRPr sz="3600" b="0" i="0">
                <a:solidFill>
                  <a:srgbClr val="FFFFFF"/>
                </a:solidFill>
                <a:latin typeface="Arial"/>
                <a:cs typeface="Arial"/>
              </a:defRPr>
            </a:lvl1pPr>
          </a:lstStyle>
          <a:p>
            <a:r>
              <a:rPr lang="en-US" smtClean="0"/>
              <a:t>Titel</a:t>
            </a:r>
            <a:endParaRPr lang="en-US" dirty="0"/>
          </a:p>
        </p:txBody>
      </p:sp>
      <p:sp>
        <p:nvSpPr>
          <p:cNvPr id="13" name="Subtitle 2"/>
          <p:cNvSpPr>
            <a:spLocks noGrp="1"/>
          </p:cNvSpPr>
          <p:nvPr>
            <p:ph type="subTitle" idx="1" hasCustomPrompt="1"/>
          </p:nvPr>
        </p:nvSpPr>
        <p:spPr>
          <a:xfrm>
            <a:off x="1654504" y="5800792"/>
            <a:ext cx="7032296" cy="373920"/>
          </a:xfrm>
          <a:prstGeom prst="rect">
            <a:avLst/>
          </a:prstGeom>
        </p:spPr>
        <p:txBody>
          <a:bodyPr lIns="0" tIns="0" rIns="0" bIns="0">
            <a:normAutofit/>
          </a:bodyPr>
          <a:lstStyle>
            <a:lvl1pPr marL="0" indent="0" algn="l">
              <a:buNone/>
              <a:defRPr kumimoji="0" lang="en-US" sz="1900" b="0" i="0" u="none" strike="noStrike" kern="1200" cap="none" spc="0" normalizeH="0" baseline="0" noProof="0" dirty="0">
                <a:ln>
                  <a:noFill/>
                </a:ln>
                <a:solidFill>
                  <a:schemeClr val="bg1"/>
                </a:solidFill>
                <a:effectLst/>
                <a:uLnTx/>
                <a:uFillTx/>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en-US" dirty="0"/>
          </a:p>
        </p:txBody>
      </p:sp>
      <p:sp>
        <p:nvSpPr>
          <p:cNvPr id="14" name="Text Placeholder 2"/>
          <p:cNvSpPr>
            <a:spLocks noGrp="1"/>
          </p:cNvSpPr>
          <p:nvPr>
            <p:ph idx="13" hasCustomPrompt="1"/>
          </p:nvPr>
        </p:nvSpPr>
        <p:spPr>
          <a:xfrm>
            <a:off x="1654504" y="6292552"/>
            <a:ext cx="7032296" cy="304800"/>
          </a:xfrm>
          <a:prstGeom prst="rect">
            <a:avLst/>
          </a:prstGeom>
        </p:spPr>
        <p:txBody>
          <a:bodyPr vert="horz" lIns="0" tIns="0" rIns="0" bIns="0" rtlCol="0">
            <a:normAutofit/>
          </a:bodyPr>
          <a:lstStyle>
            <a:lvl1pPr algn="l">
              <a:buFontTx/>
              <a:buNone/>
              <a:defRPr sz="1300">
                <a:solidFill>
                  <a:schemeClr val="bg1"/>
                </a:solidFill>
                <a:latin typeface="Arial"/>
                <a:cs typeface="Arial"/>
              </a:defRPr>
            </a:lvl1pPr>
          </a:lstStyle>
          <a:p>
            <a:pPr lvl="0"/>
            <a:r>
              <a:rPr lang="nl-NL" dirty="0" smtClean="0"/>
              <a:t>Naam, datum</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10" name="Afbeelding 9" descr="Amis PPT_cover.jpg"/>
          <p:cNvPicPr>
            <a:picLocks noChangeAspect="1"/>
          </p:cNvPicPr>
          <p:nvPr/>
        </p:nvPicPr>
        <p:blipFill>
          <a:blip r:embed="rId2" cstate="print"/>
          <a:stretch>
            <a:fillRect/>
          </a:stretch>
        </p:blipFill>
        <p:spPr>
          <a:xfrm>
            <a:off x="0" y="0"/>
            <a:ext cx="9144000" cy="6858000"/>
          </a:xfrm>
          <a:prstGeom prst="rect">
            <a:avLst/>
          </a:prstGeom>
        </p:spPr>
      </p:pic>
      <p:sp>
        <p:nvSpPr>
          <p:cNvPr id="19" name="Subtitle 2"/>
          <p:cNvSpPr>
            <a:spLocks noGrp="1"/>
          </p:cNvSpPr>
          <p:nvPr>
            <p:ph type="subTitle" idx="1" hasCustomPrompt="1"/>
          </p:nvPr>
        </p:nvSpPr>
        <p:spPr>
          <a:xfrm>
            <a:off x="1654504" y="5800792"/>
            <a:ext cx="7032296" cy="373920"/>
          </a:xfrm>
          <a:prstGeom prst="rect">
            <a:avLst/>
          </a:prstGeom>
        </p:spPr>
        <p:txBody>
          <a:bodyPr lIns="0" tIns="0" rIns="0" bIns="0">
            <a:normAutofit/>
          </a:bodyPr>
          <a:lstStyle>
            <a:lvl1pPr marL="0" indent="0" algn="l">
              <a:buNone/>
              <a:defRPr kumimoji="0" lang="en-US" sz="1900" b="0" i="0" u="none" strike="noStrike" kern="1200" cap="none" spc="0" normalizeH="0" baseline="0" noProof="0" dirty="0">
                <a:ln>
                  <a:noFill/>
                </a:ln>
                <a:solidFill>
                  <a:schemeClr val="bg1"/>
                </a:solidFill>
                <a:effectLst/>
                <a:uLnTx/>
                <a:uFillTx/>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en-US" dirty="0"/>
          </a:p>
        </p:txBody>
      </p:sp>
      <p:sp>
        <p:nvSpPr>
          <p:cNvPr id="20" name="Text Placeholder 2"/>
          <p:cNvSpPr>
            <a:spLocks noGrp="1"/>
          </p:cNvSpPr>
          <p:nvPr>
            <p:ph idx="13" hasCustomPrompt="1"/>
          </p:nvPr>
        </p:nvSpPr>
        <p:spPr>
          <a:xfrm>
            <a:off x="1654504" y="6292552"/>
            <a:ext cx="7032296" cy="304800"/>
          </a:xfrm>
          <a:prstGeom prst="rect">
            <a:avLst/>
          </a:prstGeom>
        </p:spPr>
        <p:txBody>
          <a:bodyPr vert="horz" lIns="0" tIns="0" rIns="0" bIns="0" rtlCol="0">
            <a:normAutofit/>
          </a:bodyPr>
          <a:lstStyle>
            <a:lvl1pPr algn="l">
              <a:buFontTx/>
              <a:buNone/>
              <a:defRPr sz="1300">
                <a:solidFill>
                  <a:schemeClr val="bg1"/>
                </a:solidFill>
                <a:latin typeface="Arial"/>
                <a:cs typeface="Arial"/>
              </a:defRPr>
            </a:lvl1pPr>
          </a:lstStyle>
          <a:p>
            <a:pPr lvl="0"/>
            <a:r>
              <a:rPr lang="nl-NL" dirty="0" smtClean="0"/>
              <a:t>Naam, datum</a:t>
            </a:r>
          </a:p>
        </p:txBody>
      </p:sp>
      <p:sp>
        <p:nvSpPr>
          <p:cNvPr id="21" name="Title 1"/>
          <p:cNvSpPr>
            <a:spLocks noGrp="1"/>
          </p:cNvSpPr>
          <p:nvPr>
            <p:ph type="ctrTitle" hasCustomPrompt="1"/>
          </p:nvPr>
        </p:nvSpPr>
        <p:spPr>
          <a:xfrm>
            <a:off x="1665452" y="4485650"/>
            <a:ext cx="7021348" cy="1241425"/>
          </a:xfrm>
          <a:prstGeom prst="rect">
            <a:avLst/>
          </a:prstGeom>
        </p:spPr>
        <p:txBody>
          <a:bodyPr lIns="0" tIns="0" rIns="0" bIns="0" anchor="b" anchorCtr="0">
            <a:normAutofit/>
          </a:bodyPr>
          <a:lstStyle>
            <a:lvl1pPr algn="l">
              <a:lnSpc>
                <a:spcPts val="4000"/>
              </a:lnSpc>
              <a:defRPr sz="3600" b="0" i="0">
                <a:solidFill>
                  <a:srgbClr val="FFFFFF"/>
                </a:solidFill>
                <a:latin typeface="Arial"/>
                <a:cs typeface="Arial"/>
              </a:defRPr>
            </a:lvl1pPr>
          </a:lstStyle>
          <a:p>
            <a:r>
              <a:rPr lang="en-US" smtClean="0"/>
              <a:t>Titel</a:t>
            </a:r>
            <a:endParaRPr lang="en-US" dirty="0"/>
          </a:p>
        </p:txBody>
      </p:sp>
    </p:spTree>
    <p:extLst>
      <p:ext uri="{BB962C8B-B14F-4D97-AF65-F5344CB8AC3E}">
        <p14:creationId xmlns="" xmlns:p14="http://schemas.microsoft.com/office/powerpoint/2010/main" val="7637312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48DF091-D4B8-4BE2-B566-7EA9B93A4412}" type="slidenum">
              <a:rPr lang="en-US" smtClean="0"/>
              <a:pPr>
                <a:defRPr/>
              </a:pPr>
              <a:t>‹#›</a:t>
            </a:fld>
            <a:endParaRPr lang="en-US"/>
          </a:p>
        </p:txBody>
      </p:sp>
      <p:sp>
        <p:nvSpPr>
          <p:cNvPr id="2" name="Title 1"/>
          <p:cNvSpPr>
            <a:spLocks noGrp="1"/>
          </p:cNvSpPr>
          <p:nvPr>
            <p:ph type="title" hasCustomPrompt="1"/>
          </p:nvPr>
        </p:nvSpPr>
        <p:spPr>
          <a:xfrm>
            <a:off x="4007352" y="548680"/>
            <a:ext cx="4813120" cy="990000"/>
          </a:xfrm>
          <a:prstGeom prst="rect">
            <a:avLst/>
          </a:prstGeom>
        </p:spPr>
        <p:txBody>
          <a:bodyPr wrap="square" lIns="0" tIns="0" rIns="0" bIns="0" anchor="ctr" anchorCtr="0"/>
          <a:lstStyle>
            <a:lvl1pPr>
              <a:lnSpc>
                <a:spcPts val="2800"/>
              </a:lnSpc>
              <a:defRPr b="0" i="0">
                <a:latin typeface="Arial"/>
                <a:cs typeface="Arial"/>
              </a:defRPr>
            </a:lvl1pPr>
          </a:lstStyle>
          <a:p>
            <a:r>
              <a:rPr lang="nl-NL" smtClean="0"/>
              <a:t>Titel</a:t>
            </a:r>
            <a:endParaRPr lang="en-US" dirty="0"/>
          </a:p>
        </p:txBody>
      </p:sp>
      <p:sp>
        <p:nvSpPr>
          <p:cNvPr id="7" name="Content Placeholder 2"/>
          <p:cNvSpPr>
            <a:spLocks noGrp="1"/>
          </p:cNvSpPr>
          <p:nvPr>
            <p:ph idx="1" hasCustomPrompt="1"/>
          </p:nvPr>
        </p:nvSpPr>
        <p:spPr>
          <a:xfrm>
            <a:off x="457200" y="1772816"/>
            <a:ext cx="8211600" cy="4824536"/>
          </a:xfrm>
          <a:prstGeom prst="rect">
            <a:avLst/>
          </a:prstGeom>
        </p:spPr>
        <p:txBody>
          <a:bodyPr wrap="square" lIns="0" tIns="0" rIns="0" bIns="0">
            <a:normAutofit/>
          </a:bodyPr>
          <a:lstStyle>
            <a:lvl1pPr marL="269875" indent="-269875">
              <a:lnSpc>
                <a:spcPts val="2200"/>
              </a:lnSpc>
              <a:spcAft>
                <a:spcPts val="0"/>
              </a:spcAft>
              <a:defRPr sz="1900" b="0" i="0">
                <a:latin typeface="Arial" pitchFamily="34" charset="0"/>
                <a:cs typeface="Arial"/>
              </a:defRPr>
            </a:lvl1pPr>
            <a:lvl2pPr marL="541338" indent="-271463" algn="l">
              <a:buSzPct val="100000"/>
              <a:buFont typeface="Arial" pitchFamily="34" charset="0"/>
              <a:buChar char="–"/>
              <a:tabLst>
                <a:tab pos="985838" algn="l"/>
              </a:tabLst>
              <a:defRPr sz="1600" i="0" baseline="0">
                <a:latin typeface="Arial" pitchFamily="34" charset="0"/>
                <a:cs typeface="Arial" pitchFamily="34" charset="0"/>
              </a:defRPr>
            </a:lvl2pPr>
            <a:lvl3pPr marL="763588" indent="-211138">
              <a:buFont typeface="Arial" pitchFamily="34" charset="0"/>
              <a:buChar char="•"/>
              <a:defRPr sz="1200" baseline="0">
                <a:latin typeface="Arial" pitchFamily="34" charset="0"/>
              </a:defRPr>
            </a:lvl3pPr>
            <a:lvl4pPr marL="1001713" indent="-223838">
              <a:buFont typeface="Arial" pitchFamily="34" charset="0"/>
              <a:buChar char="–"/>
              <a:defRPr sz="1200" baseline="0">
                <a:latin typeface="Arial" pitchFamily="34" charset="0"/>
              </a:defRPr>
            </a:lvl4pPr>
            <a:lvl5pPr marL="660400" indent="-215900">
              <a:buFont typeface="Arial" pitchFamily="34" charset="0"/>
              <a:buChar char="•"/>
              <a:defRPr/>
            </a:lvl5pPr>
          </a:lstStyle>
          <a:p>
            <a:r>
              <a:rPr lang="nl-NL" smtClean="0"/>
              <a:t>Xxxx</a:t>
            </a:r>
          </a:p>
          <a:p>
            <a:pPr lvl="1"/>
            <a:r>
              <a:rPr lang="nl-NL" sz="1400" smtClean="0"/>
              <a:t>Xxxx</a:t>
            </a:r>
          </a:p>
          <a:p>
            <a:pPr lvl="2"/>
            <a:r>
              <a:rPr lang="nl-NL" sz="1400" smtClean="0"/>
              <a:t>Xxx</a:t>
            </a:r>
          </a:p>
          <a:p>
            <a:pPr lvl="3"/>
            <a:r>
              <a:rPr lang="nl-NL" sz="1400" smtClean="0"/>
              <a:t>Xxxxx</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457200" fontAlgn="auto">
              <a:spcBef>
                <a:spcPts val="0"/>
              </a:spcBef>
              <a:spcAft>
                <a:spcPts val="0"/>
              </a:spcAft>
            </a:pPr>
            <a:fld id="{B9F51C05-9E67-C04D-A762-4F923FEDFC09}" type="slidenum">
              <a:rPr lang="nl-NL" smtClean="0"/>
              <a:pPr defTabSz="457200" fontAlgn="auto">
                <a:spcBef>
                  <a:spcPts val="0"/>
                </a:spcBef>
                <a:spcAft>
                  <a:spcPts val="0"/>
                </a:spcAft>
              </a:pPr>
              <a:t>‹#›</a:t>
            </a:fld>
            <a:endParaRPr lang="nl-NL" dirty="0"/>
          </a:p>
        </p:txBody>
      </p:sp>
      <p:sp>
        <p:nvSpPr>
          <p:cNvPr id="2" name="Title 1"/>
          <p:cNvSpPr>
            <a:spLocks noGrp="1"/>
          </p:cNvSpPr>
          <p:nvPr>
            <p:ph type="title" hasCustomPrompt="1"/>
          </p:nvPr>
        </p:nvSpPr>
        <p:spPr>
          <a:xfrm>
            <a:off x="4007352" y="548680"/>
            <a:ext cx="4813120" cy="990000"/>
          </a:xfrm>
          <a:prstGeom prst="rect">
            <a:avLst/>
          </a:prstGeom>
        </p:spPr>
        <p:txBody>
          <a:bodyPr wrap="square" lIns="0" tIns="0" rIns="0" bIns="0" anchor="ctr" anchorCtr="0"/>
          <a:lstStyle>
            <a:lvl1pPr>
              <a:lnSpc>
                <a:spcPts val="2800"/>
              </a:lnSpc>
              <a:defRPr b="0" i="0">
                <a:latin typeface="Arial"/>
                <a:cs typeface="Arial"/>
              </a:defRPr>
            </a:lvl1pPr>
          </a:lstStyle>
          <a:p>
            <a:r>
              <a:rPr lang="nl-NL" smtClean="0"/>
              <a:t>Titel</a:t>
            </a:r>
            <a:endParaRPr lang="en-US" dirty="0"/>
          </a:p>
        </p:txBody>
      </p:sp>
    </p:spTree>
    <p:extLst>
      <p:ext uri="{BB962C8B-B14F-4D97-AF65-F5344CB8AC3E}">
        <p14:creationId xmlns="" xmlns:p14="http://schemas.microsoft.com/office/powerpoint/2010/main" val="37999462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457200" fontAlgn="auto">
              <a:spcBef>
                <a:spcPts val="0"/>
              </a:spcBef>
              <a:spcAft>
                <a:spcPts val="0"/>
              </a:spcAft>
            </a:pPr>
            <a:fld id="{B9F51C05-9E67-C04D-A762-4F923FEDFC09}" type="slidenum">
              <a:rPr lang="nl-NL" smtClean="0"/>
              <a:pPr defTabSz="457200" fontAlgn="auto">
                <a:spcBef>
                  <a:spcPts val="0"/>
                </a:spcBef>
                <a:spcAft>
                  <a:spcPts val="0"/>
                </a:spcAft>
              </a:pPr>
              <a:t>‹#›</a:t>
            </a:fld>
            <a:endParaRPr lang="nl-NL" dirty="0"/>
          </a:p>
        </p:txBody>
      </p:sp>
      <p:pic>
        <p:nvPicPr>
          <p:cNvPr id="5" name="Afbeelding 4" descr="86833-Amis-PPT_3-4-v43.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Afbeelding 3" descr="PPT_NEW.jpg"/>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00392" y="332656"/>
            <a:ext cx="925462" cy="50405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B9F51C05-9E67-C04D-A762-4F923FEDFC09}" type="slidenum">
              <a:rPr lang="nl-NL" smtClean="0"/>
              <a:pPr defTabSz="457200" fontAlgn="auto">
                <a:spcBef>
                  <a:spcPts val="0"/>
                </a:spcBef>
                <a:spcAft>
                  <a:spcPts val="0"/>
                </a:spcAft>
              </a:pPr>
              <a:t>‹#›</a:t>
            </a:fld>
            <a:endParaRPr lang="nl-NL"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timing>
    <p:tnLst>
      <p:par>
        <p:cTn id="1" dur="indefinite" restart="never" nodeType="tmRoot"/>
      </p:par>
    </p:tnLst>
  </p:timing>
  <p:txStyles>
    <p:titleStyle>
      <a:lvl1pPr algn="l" defTabSz="457200" rtl="0" eaLnBrk="1" latinLnBrk="0" hangingPunct="1">
        <a:spcBef>
          <a:spcPct val="0"/>
        </a:spcBef>
        <a:buNone/>
        <a:defRPr sz="2700" kern="1200">
          <a:solidFill>
            <a:srgbClr val="E31823"/>
          </a:solidFill>
          <a:latin typeface="+mj-lt"/>
          <a:ea typeface="+mj-ea"/>
          <a:cs typeface="+mj-cs"/>
        </a:defRPr>
      </a:lvl1pPr>
    </p:titleStyle>
    <p:bodyStyle>
      <a:lvl1pPr marL="342900" indent="-342900" algn="l" defTabSz="457200" rtl="0" eaLnBrk="1" latinLnBrk="0" hangingPunct="1">
        <a:spcBef>
          <a:spcPct val="20000"/>
        </a:spcBef>
        <a:buSzPct val="115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docs.oracle.com/cd/E23943_01/core.1111/e10108/adf.ht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andrejusb.blogspot.nl/" TargetMode="External"/><Relationship Id="rId5" Type="http://schemas.openxmlformats.org/officeDocument/2006/relationships/hyperlink" Target="https://blogs.oracle.com/groundside/entry/adventures_in_adf_logging_part" TargetMode="External"/><Relationship Id="rId4" Type="http://schemas.openxmlformats.org/officeDocument/2006/relationships/hyperlink" Target="http://technology.amis.n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3"/>
          </p:nvPr>
        </p:nvSpPr>
        <p:spPr>
          <a:xfrm>
            <a:off x="1619672" y="6237312"/>
            <a:ext cx="7032296" cy="304800"/>
          </a:xfrm>
        </p:spPr>
        <p:txBody>
          <a:bodyPr/>
          <a:lstStyle/>
          <a:p>
            <a:r>
              <a:rPr lang="nl-NL" dirty="0" smtClean="0"/>
              <a:t>Frank Houweling (AMIS, The Netherlands) ODTUG Kscope13 </a:t>
            </a:r>
            <a:endParaRPr lang="nl-NL" dirty="0"/>
          </a:p>
        </p:txBody>
      </p:sp>
      <p:sp>
        <p:nvSpPr>
          <p:cNvPr id="7" name="Title 6"/>
          <p:cNvSpPr>
            <a:spLocks noGrp="1"/>
          </p:cNvSpPr>
          <p:nvPr>
            <p:ph type="ctrTitle"/>
          </p:nvPr>
        </p:nvSpPr>
        <p:spPr>
          <a:xfrm>
            <a:off x="863020" y="4581128"/>
            <a:ext cx="7669420" cy="1241425"/>
          </a:xfrm>
          <a:prstGeom prst="rect">
            <a:avLst/>
          </a:prstGeom>
        </p:spPr>
        <p:txBody>
          <a:bodyPr>
            <a:normAutofit fontScale="90000"/>
          </a:bodyPr>
          <a:lstStyle/>
          <a:p>
            <a:r>
              <a:rPr lang="en-US" dirty="0" smtClean="0"/>
              <a:t>Improve Your ADF Fusion Application's Response Time by as Much as 70 Percent</a:t>
            </a:r>
            <a:endParaRPr lang="en-US" dirty="0"/>
          </a:p>
        </p:txBody>
      </p:sp>
      <p:sp>
        <p:nvSpPr>
          <p:cNvPr id="4" name="Slide Number Placeholder 3"/>
          <p:cNvSpPr>
            <a:spLocks noGrp="1"/>
          </p:cNvSpPr>
          <p:nvPr>
            <p:ph type="sldNum" sz="quarter" idx="4294967295"/>
          </p:nvPr>
        </p:nvSpPr>
        <p:spPr>
          <a:xfrm>
            <a:off x="302840" y="6448251"/>
            <a:ext cx="8229600" cy="365125"/>
          </a:xfrm>
        </p:spPr>
        <p:txBody>
          <a:bodyPr/>
          <a:lstStyle/>
          <a:p>
            <a:fld id="{8C6C32FA-E44F-1241-B9B5-7B8834E103EA}" type="slidenum">
              <a:rPr lang="en-US" smtClean="0"/>
              <a:pPr/>
              <a:t>1</a:t>
            </a:fld>
            <a:endParaRPr lang="en-US" dirty="0"/>
          </a:p>
        </p:txBody>
      </p:sp>
    </p:spTree>
    <p:extLst>
      <p:ext uri="{BB962C8B-B14F-4D97-AF65-F5344CB8AC3E}">
        <p14:creationId xmlns:p14="http://schemas.microsoft.com/office/powerpoint/2010/main" xmlns="" val="1537774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many (mini) queries</a:t>
            </a:r>
            <a:endParaRPr lang="en-US" dirty="0"/>
          </a:p>
        </p:txBody>
      </p:sp>
      <p:sp>
        <p:nvSpPr>
          <p:cNvPr id="4" name="Rectangle 3"/>
          <p:cNvSpPr/>
          <p:nvPr/>
        </p:nvSpPr>
        <p:spPr>
          <a:xfrm>
            <a:off x="971600" y="1628800"/>
            <a:ext cx="1224136" cy="720080"/>
          </a:xfrm>
          <a:prstGeom prst="rect">
            <a:avLst/>
          </a:prstGeom>
          <a:solidFill>
            <a:schemeClr val="accent1">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 1</a:t>
            </a:r>
            <a:endParaRPr lang="en-US" dirty="0"/>
          </a:p>
        </p:txBody>
      </p:sp>
      <p:sp>
        <p:nvSpPr>
          <p:cNvPr id="5" name="Rectangle 4"/>
          <p:cNvSpPr/>
          <p:nvPr/>
        </p:nvSpPr>
        <p:spPr>
          <a:xfrm>
            <a:off x="2411760" y="2348880"/>
            <a:ext cx="1224136" cy="720080"/>
          </a:xfrm>
          <a:prstGeom prst="rect">
            <a:avLst/>
          </a:prstGeom>
          <a:solidFill>
            <a:schemeClr val="tx2">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 1.1</a:t>
            </a:r>
            <a:endParaRPr lang="en-US" dirty="0"/>
          </a:p>
        </p:txBody>
      </p:sp>
      <p:sp>
        <p:nvSpPr>
          <p:cNvPr id="11" name="Rectangle 10"/>
          <p:cNvSpPr/>
          <p:nvPr/>
        </p:nvSpPr>
        <p:spPr>
          <a:xfrm>
            <a:off x="2555776" y="4437112"/>
            <a:ext cx="1224136" cy="720080"/>
          </a:xfrm>
          <a:prstGeom prst="rect">
            <a:avLst/>
          </a:prstGeom>
          <a:solidFill>
            <a:schemeClr val="tx2">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 1.2</a:t>
            </a:r>
            <a:endParaRPr lang="en-US" dirty="0"/>
          </a:p>
        </p:txBody>
      </p:sp>
      <p:cxnSp>
        <p:nvCxnSpPr>
          <p:cNvPr id="13" name="Shape 12"/>
          <p:cNvCxnSpPr>
            <a:stCxn id="4" idx="2"/>
            <a:endCxn id="5" idx="1"/>
          </p:cNvCxnSpPr>
          <p:nvPr/>
        </p:nvCxnSpPr>
        <p:spPr>
          <a:xfrm rot="16200000" flipH="1">
            <a:off x="1817694" y="2114854"/>
            <a:ext cx="360040" cy="82809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hape 13"/>
          <p:cNvCxnSpPr>
            <a:stCxn id="4" idx="2"/>
            <a:endCxn id="11" idx="1"/>
          </p:cNvCxnSpPr>
          <p:nvPr/>
        </p:nvCxnSpPr>
        <p:spPr>
          <a:xfrm rot="16200000" flipH="1">
            <a:off x="845586" y="3086962"/>
            <a:ext cx="2448272" cy="97210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572000" y="2996952"/>
            <a:ext cx="1224136" cy="720080"/>
          </a:xfrm>
          <a:prstGeom prst="rect">
            <a:avLst/>
          </a:prstGeom>
          <a:solidFill>
            <a:schemeClr val="tx2">
              <a:lumMod val="40000"/>
              <a:lumOff val="6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 1.1.1</a:t>
            </a:r>
            <a:endParaRPr lang="en-US" dirty="0"/>
          </a:p>
        </p:txBody>
      </p:sp>
      <p:sp>
        <p:nvSpPr>
          <p:cNvPr id="20" name="Rectangle 19"/>
          <p:cNvSpPr/>
          <p:nvPr/>
        </p:nvSpPr>
        <p:spPr>
          <a:xfrm>
            <a:off x="4572000" y="3861048"/>
            <a:ext cx="1224136" cy="720080"/>
          </a:xfrm>
          <a:prstGeom prst="rect">
            <a:avLst/>
          </a:prstGeom>
          <a:solidFill>
            <a:schemeClr val="tx2">
              <a:lumMod val="40000"/>
              <a:lumOff val="6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 1.1.2</a:t>
            </a:r>
            <a:endParaRPr lang="en-US" dirty="0"/>
          </a:p>
        </p:txBody>
      </p:sp>
      <p:sp>
        <p:nvSpPr>
          <p:cNvPr id="21" name="Rectangle 20"/>
          <p:cNvSpPr/>
          <p:nvPr/>
        </p:nvSpPr>
        <p:spPr>
          <a:xfrm>
            <a:off x="4572000" y="5085184"/>
            <a:ext cx="1224136" cy="720080"/>
          </a:xfrm>
          <a:prstGeom prst="rect">
            <a:avLst/>
          </a:prstGeom>
          <a:solidFill>
            <a:schemeClr val="tx2">
              <a:lumMod val="40000"/>
              <a:lumOff val="6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 1.2.1</a:t>
            </a:r>
            <a:endParaRPr lang="en-US" dirty="0"/>
          </a:p>
        </p:txBody>
      </p:sp>
      <p:sp>
        <p:nvSpPr>
          <p:cNvPr id="22" name="Rectangle 21"/>
          <p:cNvSpPr/>
          <p:nvPr/>
        </p:nvSpPr>
        <p:spPr>
          <a:xfrm>
            <a:off x="4572000" y="5949280"/>
            <a:ext cx="1224136" cy="720080"/>
          </a:xfrm>
          <a:prstGeom prst="rect">
            <a:avLst/>
          </a:prstGeom>
          <a:solidFill>
            <a:schemeClr val="tx2">
              <a:lumMod val="40000"/>
              <a:lumOff val="6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 1.2.2</a:t>
            </a:r>
            <a:endParaRPr lang="en-US" dirty="0"/>
          </a:p>
        </p:txBody>
      </p:sp>
      <p:cxnSp>
        <p:nvCxnSpPr>
          <p:cNvPr id="23" name="Shape 22"/>
          <p:cNvCxnSpPr>
            <a:stCxn id="5" idx="2"/>
            <a:endCxn id="17" idx="1"/>
          </p:cNvCxnSpPr>
          <p:nvPr/>
        </p:nvCxnSpPr>
        <p:spPr>
          <a:xfrm rot="16200000" flipH="1">
            <a:off x="3653898" y="2438890"/>
            <a:ext cx="288032" cy="154817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hape 25"/>
          <p:cNvCxnSpPr>
            <a:stCxn id="5" idx="2"/>
            <a:endCxn id="20" idx="1"/>
          </p:cNvCxnSpPr>
          <p:nvPr/>
        </p:nvCxnSpPr>
        <p:spPr>
          <a:xfrm rot="16200000" flipH="1">
            <a:off x="3221850" y="2870938"/>
            <a:ext cx="1152128" cy="154817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hape 28"/>
          <p:cNvCxnSpPr>
            <a:stCxn id="11" idx="2"/>
            <a:endCxn id="21" idx="1"/>
          </p:cNvCxnSpPr>
          <p:nvPr/>
        </p:nvCxnSpPr>
        <p:spPr>
          <a:xfrm rot="16200000" flipH="1">
            <a:off x="3725906" y="4599130"/>
            <a:ext cx="288032" cy="140415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hape 31"/>
          <p:cNvCxnSpPr>
            <a:stCxn id="11" idx="2"/>
            <a:endCxn id="22" idx="1"/>
          </p:cNvCxnSpPr>
          <p:nvPr/>
        </p:nvCxnSpPr>
        <p:spPr>
          <a:xfrm rot="16200000" flipH="1">
            <a:off x="3293858" y="5031178"/>
            <a:ext cx="1152128" cy="140415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995936" y="1556792"/>
            <a:ext cx="1162498" cy="707886"/>
          </a:xfrm>
          <a:prstGeom prst="rect">
            <a:avLst/>
          </a:prstGeom>
          <a:noFill/>
        </p:spPr>
        <p:txBody>
          <a:bodyPr wrap="none" rtlCol="0">
            <a:spAutoFit/>
          </a:bodyPr>
          <a:lstStyle/>
          <a:p>
            <a:r>
              <a:rPr lang="en-US" sz="4000" dirty="0" smtClean="0"/>
              <a:t>1</a:t>
            </a:r>
            <a:r>
              <a:rPr lang="en-US" dirty="0" smtClean="0"/>
              <a:t> Query</a:t>
            </a:r>
            <a:endParaRPr lang="en-US" dirty="0"/>
          </a:p>
        </p:txBody>
      </p:sp>
      <p:sp>
        <p:nvSpPr>
          <p:cNvPr id="36" name="TextBox 35"/>
          <p:cNvSpPr txBox="1"/>
          <p:nvPr/>
        </p:nvSpPr>
        <p:spPr>
          <a:xfrm>
            <a:off x="4139952" y="2276872"/>
            <a:ext cx="2162772" cy="707886"/>
          </a:xfrm>
          <a:prstGeom prst="rect">
            <a:avLst/>
          </a:prstGeom>
          <a:noFill/>
        </p:spPr>
        <p:txBody>
          <a:bodyPr wrap="none" rtlCol="0">
            <a:spAutoFit/>
          </a:bodyPr>
          <a:lstStyle/>
          <a:p>
            <a:r>
              <a:rPr lang="en-US" dirty="0" smtClean="0"/>
              <a:t>Another </a:t>
            </a:r>
            <a:r>
              <a:rPr lang="en-US" sz="4000" dirty="0" smtClean="0"/>
              <a:t>2</a:t>
            </a:r>
            <a:r>
              <a:rPr lang="en-US" dirty="0" smtClean="0"/>
              <a:t> queries</a:t>
            </a:r>
            <a:endParaRPr lang="en-US" dirty="0"/>
          </a:p>
        </p:txBody>
      </p:sp>
      <p:sp>
        <p:nvSpPr>
          <p:cNvPr id="37" name="TextBox 36"/>
          <p:cNvSpPr txBox="1"/>
          <p:nvPr/>
        </p:nvSpPr>
        <p:spPr>
          <a:xfrm>
            <a:off x="6228184" y="4509120"/>
            <a:ext cx="2520280" cy="707886"/>
          </a:xfrm>
          <a:prstGeom prst="rect">
            <a:avLst/>
          </a:prstGeom>
          <a:noFill/>
        </p:spPr>
        <p:txBody>
          <a:bodyPr wrap="square" rtlCol="0">
            <a:spAutoFit/>
          </a:bodyPr>
          <a:lstStyle/>
          <a:p>
            <a:r>
              <a:rPr lang="en-US" dirty="0" smtClean="0"/>
              <a:t>Another </a:t>
            </a:r>
            <a:r>
              <a:rPr lang="en-US" sz="4000" dirty="0" smtClean="0"/>
              <a:t>4</a:t>
            </a:r>
            <a:r>
              <a:rPr lang="en-US" dirty="0" smtClean="0"/>
              <a:t> queries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7" grpId="0" animBg="1"/>
      <p:bldP spid="20" grpId="0" animBg="1"/>
      <p:bldP spid="21" grpId="0" animBg="1"/>
      <p:bldP spid="22" grpId="0" animBg="1"/>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often executed ViewObject mini-queries (1)</a:t>
            </a:r>
            <a:endParaRPr lang="en-US" dirty="0"/>
          </a:p>
        </p:txBody>
      </p:sp>
      <p:sp>
        <p:nvSpPr>
          <p:cNvPr id="3" name="Content Placeholder 2"/>
          <p:cNvSpPr>
            <a:spLocks noGrp="1"/>
          </p:cNvSpPr>
          <p:nvPr>
            <p:ph idx="1"/>
          </p:nvPr>
        </p:nvSpPr>
        <p:spPr/>
        <p:txBody>
          <a:bodyPr>
            <a:normAutofit/>
          </a:bodyPr>
          <a:lstStyle/>
          <a:p>
            <a:endParaRPr lang="en-US" sz="3200" b="0" dirty="0" smtClean="0"/>
          </a:p>
          <a:p>
            <a:r>
              <a:rPr lang="en-US" sz="3200" b="0" dirty="0" smtClean="0"/>
              <a:t>Applies to </a:t>
            </a:r>
            <a:r>
              <a:rPr lang="en-US" sz="3200" dirty="0" smtClean="0"/>
              <a:t>a lot of hierarchical structures</a:t>
            </a:r>
          </a:p>
          <a:p>
            <a:endParaRPr lang="en-US" sz="3200" dirty="0" smtClean="0"/>
          </a:p>
          <a:p>
            <a:pPr lvl="1"/>
            <a:r>
              <a:rPr lang="en-US" sz="1800" dirty="0" smtClean="0"/>
              <a:t>Master detail (.. Detail, …. Detail)</a:t>
            </a:r>
          </a:p>
          <a:p>
            <a:pPr lvl="1"/>
            <a:r>
              <a:rPr lang="en-US" sz="1800" dirty="0" smtClean="0"/>
              <a:t>Default implementation of </a:t>
            </a:r>
            <a:r>
              <a:rPr lang="en-US" sz="1800" b="1" dirty="0" err="1" smtClean="0"/>
              <a:t>af:table</a:t>
            </a:r>
            <a:r>
              <a:rPr lang="en-US" sz="1800" b="1" dirty="0" smtClean="0"/>
              <a:t>, </a:t>
            </a:r>
            <a:r>
              <a:rPr lang="en-US" sz="1800" b="1" dirty="0" err="1" smtClean="0"/>
              <a:t>af:treeTable</a:t>
            </a:r>
            <a:r>
              <a:rPr lang="en-US" sz="1800" b="1" dirty="0" smtClean="0"/>
              <a:t> </a:t>
            </a:r>
            <a:r>
              <a:rPr lang="en-US" sz="1800" dirty="0" smtClean="0"/>
              <a:t>and</a:t>
            </a:r>
            <a:r>
              <a:rPr lang="en-US" sz="1800" b="1" dirty="0" smtClean="0"/>
              <a:t> </a:t>
            </a:r>
            <a:r>
              <a:rPr lang="en-US" sz="1800" b="1" dirty="0" err="1" smtClean="0"/>
              <a:t>af:tree</a:t>
            </a:r>
            <a:r>
              <a:rPr lang="en-US" sz="1800" b="1" dirty="0" smtClean="0"/>
              <a:t> </a:t>
            </a:r>
            <a:r>
              <a:rPr lang="en-US" sz="1800" dirty="0" smtClean="0"/>
              <a:t>with associations and </a:t>
            </a:r>
            <a:r>
              <a:rPr lang="en-US" sz="1800" dirty="0" err="1" smtClean="0"/>
              <a:t>viewlinks</a:t>
            </a:r>
            <a:endParaRPr lang="en-US" sz="1800" dirty="0" smtClean="0"/>
          </a:p>
          <a:p>
            <a:pPr lvl="1"/>
            <a:r>
              <a:rPr lang="en-US" sz="1800" dirty="0" err="1" smtClean="0"/>
              <a:t>ViewAccessor’s</a:t>
            </a:r>
            <a:r>
              <a:rPr lang="en-US" sz="1800" dirty="0" smtClean="0"/>
              <a:t> queries that are used for lookup items in </a:t>
            </a:r>
            <a:r>
              <a:rPr lang="en-US" sz="1800" b="1" dirty="0" err="1" smtClean="0"/>
              <a:t>af:table</a:t>
            </a:r>
            <a:r>
              <a:rPr lang="en-US" sz="1800" b="1" dirty="0" smtClean="0"/>
              <a:t>, </a:t>
            </a:r>
            <a:r>
              <a:rPr lang="en-US" sz="1800" b="1" dirty="0" err="1" smtClean="0"/>
              <a:t>af:treeTable</a:t>
            </a:r>
            <a:r>
              <a:rPr lang="en-US" sz="1800" b="1" dirty="0" smtClean="0"/>
              <a:t> </a:t>
            </a:r>
            <a:r>
              <a:rPr lang="en-US" sz="1800" dirty="0" smtClean="0"/>
              <a:t>and</a:t>
            </a:r>
            <a:r>
              <a:rPr lang="en-US" sz="1800" b="1" dirty="0" smtClean="0"/>
              <a:t> </a:t>
            </a:r>
            <a:r>
              <a:rPr lang="en-US" sz="1800" b="1" dirty="0" err="1" smtClean="0"/>
              <a:t>af:tree</a:t>
            </a:r>
            <a:r>
              <a:rPr lang="en-US" sz="1800" dirty="0" smtClean="0"/>
              <a:t> components</a:t>
            </a:r>
          </a:p>
          <a:p>
            <a:pPr lvl="1"/>
            <a:r>
              <a:rPr lang="en-US" sz="1800" dirty="0" smtClean="0"/>
              <a:t>Custom ADFBC overrides and programmatically executed </a:t>
            </a:r>
            <a:r>
              <a:rPr lang="en-US" sz="1800" dirty="0" err="1" smtClean="0"/>
              <a:t>iterators</a:t>
            </a:r>
            <a:endParaRPr lang="en-US" sz="1800" dirty="0" smtClean="0"/>
          </a:p>
          <a:p>
            <a:pPr lvl="1"/>
            <a:r>
              <a:rPr lang="en-US" sz="1800" dirty="0" smtClean="0"/>
              <a:t>Nested &lt;</a:t>
            </a:r>
            <a:r>
              <a:rPr lang="en-US" sz="1800" dirty="0" err="1" smtClean="0"/>
              <a:t>af:iterators</a:t>
            </a:r>
            <a:r>
              <a:rPr lang="en-US" sz="1800" dirty="0" smtClean="0"/>
              <a:t>&gt; in a page</a:t>
            </a:r>
            <a:endParaRPr lang="en-US" sz="2900" dirty="0" smtClean="0"/>
          </a:p>
          <a:p>
            <a:pPr lvl="1"/>
            <a:endParaRPr lang="en-US" sz="2900" dirty="0" smtClean="0"/>
          </a:p>
          <a:p>
            <a:endParaRPr lang="en-US" b="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4" name="Rectangle 3"/>
          <p:cNvSpPr/>
          <p:nvPr/>
        </p:nvSpPr>
        <p:spPr>
          <a:xfrm>
            <a:off x="827584" y="1628800"/>
            <a:ext cx="7560840" cy="504056"/>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Page</a:t>
            </a:r>
            <a:endParaRPr lang="en-US" dirty="0"/>
          </a:p>
        </p:txBody>
      </p:sp>
      <p:sp>
        <p:nvSpPr>
          <p:cNvPr id="5" name="Rectangle 4"/>
          <p:cNvSpPr/>
          <p:nvPr/>
        </p:nvSpPr>
        <p:spPr>
          <a:xfrm>
            <a:off x="755576" y="4221088"/>
            <a:ext cx="3240360" cy="792088"/>
          </a:xfrm>
          <a:prstGeom prst="rect">
            <a:avLst/>
          </a:prstGeom>
          <a:solidFill>
            <a:schemeClr val="accent1">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ViewObject</a:t>
            </a:r>
            <a:endParaRPr lang="en-US" dirty="0"/>
          </a:p>
        </p:txBody>
      </p:sp>
      <p:cxnSp>
        <p:nvCxnSpPr>
          <p:cNvPr id="7" name="Straight Arrow Connector 6"/>
          <p:cNvCxnSpPr/>
          <p:nvPr/>
        </p:nvCxnSpPr>
        <p:spPr>
          <a:xfrm>
            <a:off x="1331640" y="3501008"/>
            <a:ext cx="0" cy="720080"/>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835696" y="3429000"/>
            <a:ext cx="0" cy="792088"/>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129" idx="2"/>
            <a:endCxn id="5" idx="0"/>
          </p:cNvCxnSpPr>
          <p:nvPr/>
        </p:nvCxnSpPr>
        <p:spPr>
          <a:xfrm>
            <a:off x="2375756" y="3501008"/>
            <a:ext cx="0" cy="720080"/>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843808" y="3429000"/>
            <a:ext cx="0" cy="792088"/>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347864" y="3501008"/>
            <a:ext cx="0" cy="720080"/>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932040" y="4797152"/>
            <a:ext cx="3240360" cy="792088"/>
          </a:xfrm>
          <a:prstGeom prst="rect">
            <a:avLst/>
          </a:prstGeom>
          <a:solidFill>
            <a:schemeClr val="accent1">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ViewObject</a:t>
            </a:r>
            <a:endParaRPr lang="en-US" dirty="0"/>
          </a:p>
        </p:txBody>
      </p:sp>
      <p:sp>
        <p:nvSpPr>
          <p:cNvPr id="14" name="Rectangle 13"/>
          <p:cNvSpPr/>
          <p:nvPr/>
        </p:nvSpPr>
        <p:spPr>
          <a:xfrm>
            <a:off x="4932040" y="2636912"/>
            <a:ext cx="3240360" cy="792088"/>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Managed bean</a:t>
            </a:r>
            <a:endParaRPr lang="en-US" dirty="0"/>
          </a:p>
        </p:txBody>
      </p:sp>
      <p:cxnSp>
        <p:nvCxnSpPr>
          <p:cNvPr id="17" name="Straight Arrow Connector 16"/>
          <p:cNvCxnSpPr>
            <a:stCxn id="4" idx="2"/>
            <a:endCxn id="14" idx="0"/>
          </p:cNvCxnSpPr>
          <p:nvPr/>
        </p:nvCxnSpPr>
        <p:spPr>
          <a:xfrm>
            <a:off x="4608004" y="2132856"/>
            <a:ext cx="1944216" cy="504056"/>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4" idx="2"/>
            <a:endCxn id="146" idx="0"/>
          </p:cNvCxnSpPr>
          <p:nvPr/>
        </p:nvCxnSpPr>
        <p:spPr>
          <a:xfrm>
            <a:off x="6552220" y="3429000"/>
            <a:ext cx="0" cy="288032"/>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755576" y="5877272"/>
            <a:ext cx="3240360" cy="792088"/>
          </a:xfrm>
          <a:prstGeom prst="rect">
            <a:avLst/>
          </a:prstGeom>
          <a:solidFill>
            <a:schemeClr val="accent6">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Database</a:t>
            </a:r>
            <a:endParaRPr lang="en-US" dirty="0"/>
          </a:p>
        </p:txBody>
      </p:sp>
      <p:cxnSp>
        <p:nvCxnSpPr>
          <p:cNvPr id="56" name="Straight Arrow Connector 55"/>
          <p:cNvCxnSpPr/>
          <p:nvPr/>
        </p:nvCxnSpPr>
        <p:spPr>
          <a:xfrm>
            <a:off x="1403648" y="5013176"/>
            <a:ext cx="0" cy="864096"/>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1907704" y="5013176"/>
            <a:ext cx="0" cy="864096"/>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 idx="2"/>
            <a:endCxn id="55" idx="0"/>
          </p:cNvCxnSpPr>
          <p:nvPr/>
        </p:nvCxnSpPr>
        <p:spPr>
          <a:xfrm>
            <a:off x="2375756" y="5013176"/>
            <a:ext cx="0" cy="864096"/>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915816" y="5013176"/>
            <a:ext cx="0" cy="864096"/>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3419872" y="5013176"/>
            <a:ext cx="0" cy="864096"/>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sp>
        <p:nvSpPr>
          <p:cNvPr id="87" name="Rectangle 86"/>
          <p:cNvSpPr/>
          <p:nvPr/>
        </p:nvSpPr>
        <p:spPr>
          <a:xfrm>
            <a:off x="4932040" y="5877272"/>
            <a:ext cx="3240360" cy="792088"/>
          </a:xfrm>
          <a:prstGeom prst="rect">
            <a:avLst/>
          </a:prstGeom>
          <a:solidFill>
            <a:schemeClr val="accent6">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Database</a:t>
            </a:r>
            <a:endParaRPr lang="en-US" dirty="0"/>
          </a:p>
        </p:txBody>
      </p:sp>
      <p:cxnSp>
        <p:nvCxnSpPr>
          <p:cNvPr id="93" name="Straight Arrow Connector 92"/>
          <p:cNvCxnSpPr>
            <a:stCxn id="13" idx="2"/>
            <a:endCxn id="87" idx="0"/>
          </p:cNvCxnSpPr>
          <p:nvPr/>
        </p:nvCxnSpPr>
        <p:spPr>
          <a:xfrm>
            <a:off x="6552220" y="5589240"/>
            <a:ext cx="0" cy="288032"/>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sp>
        <p:nvSpPr>
          <p:cNvPr id="129" name="Rectangle 128"/>
          <p:cNvSpPr/>
          <p:nvPr/>
        </p:nvSpPr>
        <p:spPr>
          <a:xfrm>
            <a:off x="755576" y="2708920"/>
            <a:ext cx="3240360" cy="792088"/>
          </a:xfrm>
          <a:prstGeom prst="rect">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Page(Def)</a:t>
            </a:r>
            <a:endParaRPr lang="en-US" dirty="0"/>
          </a:p>
        </p:txBody>
      </p:sp>
      <p:cxnSp>
        <p:nvCxnSpPr>
          <p:cNvPr id="142" name="Straight Arrow Connector 141"/>
          <p:cNvCxnSpPr>
            <a:stCxn id="4" idx="2"/>
            <a:endCxn id="129" idx="0"/>
          </p:cNvCxnSpPr>
          <p:nvPr/>
        </p:nvCxnSpPr>
        <p:spPr>
          <a:xfrm flipH="1">
            <a:off x="2375756" y="2132856"/>
            <a:ext cx="2232248" cy="576064"/>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sp>
        <p:nvSpPr>
          <p:cNvPr id="146" name="Rectangle 145"/>
          <p:cNvSpPr/>
          <p:nvPr/>
        </p:nvSpPr>
        <p:spPr>
          <a:xfrm>
            <a:off x="4932040" y="3717032"/>
            <a:ext cx="3240360" cy="792088"/>
          </a:xfrm>
          <a:prstGeom prst="rect">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Page(Def)</a:t>
            </a:r>
            <a:endParaRPr lang="en-US" dirty="0"/>
          </a:p>
        </p:txBody>
      </p:sp>
      <p:cxnSp>
        <p:nvCxnSpPr>
          <p:cNvPr id="152" name="Straight Arrow Connector 151"/>
          <p:cNvCxnSpPr>
            <a:stCxn id="146" idx="2"/>
            <a:endCxn id="13" idx="0"/>
          </p:cNvCxnSpPr>
          <p:nvPr/>
        </p:nvCxnSpPr>
        <p:spPr>
          <a:xfrm>
            <a:off x="6552220" y="4509120"/>
            <a:ext cx="0" cy="288032"/>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nodeType="afterEffect">
                                  <p:stCondLst>
                                    <p:cond delay="500"/>
                                  </p:stCondLst>
                                  <p:childTnLst>
                                    <p:set>
                                      <p:cBhvr>
                                        <p:cTn id="11" dur="1" fill="hold">
                                          <p:stCondLst>
                                            <p:cond delay="0"/>
                                          </p:stCondLst>
                                        </p:cTn>
                                        <p:tgtEl>
                                          <p:spTgt spid="56"/>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500"/>
                                  </p:stCondLst>
                                  <p:childTnLst>
                                    <p:set>
                                      <p:cBhvr>
                                        <p:cTn id="17" dur="1" fill="hold">
                                          <p:stCondLst>
                                            <p:cond delay="0"/>
                                          </p:stCondLst>
                                        </p:cTn>
                                        <p:tgtEl>
                                          <p:spTgt spid="57"/>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50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nodeType="afterEffect">
                                  <p:stCondLst>
                                    <p:cond delay="500"/>
                                  </p:stCondLst>
                                  <p:childTnLst>
                                    <p:set>
                                      <p:cBhvr>
                                        <p:cTn id="23" dur="1" fill="hold">
                                          <p:stCondLst>
                                            <p:cond delay="0"/>
                                          </p:stCondLst>
                                        </p:cTn>
                                        <p:tgtEl>
                                          <p:spTgt spid="58"/>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nodeType="afterEffect">
                                  <p:stCondLst>
                                    <p:cond delay="50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3500"/>
                            </p:stCondLst>
                            <p:childTnLst>
                              <p:par>
                                <p:cTn id="28" presetID="1" presetClass="entr" presetSubtype="0" fill="hold" nodeType="afterEffect">
                                  <p:stCondLst>
                                    <p:cond delay="500"/>
                                  </p:stCondLst>
                                  <p:childTnLst>
                                    <p:set>
                                      <p:cBhvr>
                                        <p:cTn id="29" dur="1" fill="hold">
                                          <p:stCondLst>
                                            <p:cond delay="0"/>
                                          </p:stCondLst>
                                        </p:cTn>
                                        <p:tgtEl>
                                          <p:spTgt spid="59"/>
                                        </p:tgtEl>
                                        <p:attrNameLst>
                                          <p:attrName>style.visibility</p:attrName>
                                        </p:attrNameLst>
                                      </p:cBhvr>
                                      <p:to>
                                        <p:strVal val="visible"/>
                                      </p:to>
                                    </p:set>
                                  </p:childTnLst>
                                </p:cTn>
                              </p:par>
                            </p:childTnLst>
                          </p:cTn>
                        </p:par>
                        <p:par>
                          <p:cTn id="30" fill="hold">
                            <p:stCondLst>
                              <p:cond delay="4000"/>
                            </p:stCondLst>
                            <p:childTnLst>
                              <p:par>
                                <p:cTn id="31" presetID="1" presetClass="entr" presetSubtype="0" fill="hold" nodeType="afterEffect">
                                  <p:stCondLst>
                                    <p:cond delay="500"/>
                                  </p:stCondLst>
                                  <p:childTnLst>
                                    <p:set>
                                      <p:cBhvr>
                                        <p:cTn id="32" dur="1" fill="hold">
                                          <p:stCondLst>
                                            <p:cond delay="0"/>
                                          </p:stCondLst>
                                        </p:cTn>
                                        <p:tgtEl>
                                          <p:spTgt spid="11"/>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nodeType="afterEffect">
                                  <p:stCondLst>
                                    <p:cond delay="500"/>
                                  </p:stCondLst>
                                  <p:childTnLst>
                                    <p:set>
                                      <p:cBhvr>
                                        <p:cTn id="35" dur="1" fill="hold">
                                          <p:stCondLst>
                                            <p:cond delay="0"/>
                                          </p:stCondLst>
                                        </p:cTn>
                                        <p:tgtEl>
                                          <p:spTgt spid="6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4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500"/>
                                  </p:stCondLst>
                                  <p:childTnLst>
                                    <p:set>
                                      <p:cBhvr>
                                        <p:cTn id="52" dur="1" fill="hold">
                                          <p:stCondLst>
                                            <p:cond delay="0"/>
                                          </p:stCondLst>
                                        </p:cTn>
                                        <p:tgtEl>
                                          <p:spTgt spid="24"/>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nodeType="afterEffect">
                                  <p:stCondLst>
                                    <p:cond delay="500"/>
                                  </p:stCondLst>
                                  <p:childTnLst>
                                    <p:set>
                                      <p:cBhvr>
                                        <p:cTn id="55" dur="1" fill="hold">
                                          <p:stCondLst>
                                            <p:cond delay="0"/>
                                          </p:stCondLst>
                                        </p:cTn>
                                        <p:tgtEl>
                                          <p:spTgt spid="152"/>
                                        </p:tgtEl>
                                        <p:attrNameLst>
                                          <p:attrName>style.visibility</p:attrName>
                                        </p:attrNameLst>
                                      </p:cBhvr>
                                      <p:to>
                                        <p:strVal val="visible"/>
                                      </p:to>
                                    </p:set>
                                  </p:childTnLst>
                                </p:cTn>
                              </p:par>
                            </p:childTnLst>
                          </p:cTn>
                        </p:par>
                        <p:par>
                          <p:cTn id="56" fill="hold">
                            <p:stCondLst>
                              <p:cond delay="1000"/>
                            </p:stCondLst>
                            <p:childTnLst>
                              <p:par>
                                <p:cTn id="57" presetID="1" presetClass="entr" presetSubtype="0" fill="hold" nodeType="afterEffect">
                                  <p:stCondLst>
                                    <p:cond delay="500"/>
                                  </p:stCondLst>
                                  <p:childTnLst>
                                    <p:set>
                                      <p:cBhvr>
                                        <p:cTn id="5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87" grpId="0" animBg="1"/>
      <p:bldP spid="1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Unintentionally left </a:t>
            </a:r>
            <a:r>
              <a:rPr lang="en-US" dirty="0" err="1" smtClean="0"/>
              <a:t>iterators</a:t>
            </a:r>
            <a:r>
              <a:rPr lang="en-US" dirty="0" smtClean="0"/>
              <a:t> in </a:t>
            </a:r>
            <a:r>
              <a:rPr lang="en-US" dirty="0" err="1" smtClean="0"/>
              <a:t>PageDefs</a:t>
            </a:r>
            <a:endParaRPr lang="en-US" dirty="0"/>
          </a:p>
        </p:txBody>
      </p:sp>
      <p:sp>
        <p:nvSpPr>
          <p:cNvPr id="3" name="Rectangle 2"/>
          <p:cNvSpPr/>
          <p:nvPr/>
        </p:nvSpPr>
        <p:spPr>
          <a:xfrm>
            <a:off x="899592" y="2492896"/>
            <a:ext cx="4048595" cy="144016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Page (UI)</a:t>
            </a:r>
            <a:endParaRPr lang="en-US" dirty="0"/>
          </a:p>
        </p:txBody>
      </p:sp>
      <p:sp>
        <p:nvSpPr>
          <p:cNvPr id="4" name="Rectangle 3"/>
          <p:cNvSpPr/>
          <p:nvPr/>
        </p:nvSpPr>
        <p:spPr>
          <a:xfrm>
            <a:off x="899592" y="4509120"/>
            <a:ext cx="4048595" cy="1584176"/>
          </a:xfrm>
          <a:prstGeom prst="rect">
            <a:avLst/>
          </a:prstGeom>
          <a:solidFill>
            <a:schemeClr val="accent1">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PageDef</a:t>
            </a:r>
            <a:r>
              <a:rPr lang="en-US" dirty="0" smtClean="0"/>
              <a:t> (Bindings)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203848" y="3501008"/>
            <a:ext cx="5508104" cy="67150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131840" y="5805264"/>
            <a:ext cx="6012161" cy="7481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548680"/>
            <a:ext cx="5400600" cy="990000"/>
          </a:xfrm>
        </p:spPr>
        <p:txBody>
          <a:bodyPr/>
          <a:lstStyle/>
          <a:p>
            <a:r>
              <a:rPr lang="en-US" dirty="0" smtClean="0"/>
              <a:t>Too Many Database roundtrips (1)</a:t>
            </a:r>
            <a:endParaRPr lang="en-US" dirty="0"/>
          </a:p>
        </p:txBody>
      </p:sp>
      <p:sp>
        <p:nvSpPr>
          <p:cNvPr id="4" name="Rectangle 3"/>
          <p:cNvSpPr/>
          <p:nvPr/>
        </p:nvSpPr>
        <p:spPr>
          <a:xfrm>
            <a:off x="1115616" y="5157192"/>
            <a:ext cx="7200800" cy="936104"/>
          </a:xfrm>
          <a:prstGeom prst="rect">
            <a:avLst/>
          </a:prstGeom>
          <a:solidFill>
            <a:schemeClr val="accent1">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Database tables</a:t>
            </a:r>
            <a:endParaRPr lang="en-US" sz="2800" dirty="0"/>
          </a:p>
        </p:txBody>
      </p:sp>
      <p:sp>
        <p:nvSpPr>
          <p:cNvPr id="5" name="Rectangle 4"/>
          <p:cNvSpPr/>
          <p:nvPr/>
        </p:nvSpPr>
        <p:spPr>
          <a:xfrm>
            <a:off x="1187624" y="3356992"/>
            <a:ext cx="7200800" cy="936104"/>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t>ViewObject</a:t>
            </a:r>
            <a:endParaRPr lang="en-US" sz="2800" dirty="0"/>
          </a:p>
        </p:txBody>
      </p:sp>
      <p:cxnSp>
        <p:nvCxnSpPr>
          <p:cNvPr id="7" name="Straight Arrow Connector 6"/>
          <p:cNvCxnSpPr/>
          <p:nvPr/>
        </p:nvCxnSpPr>
        <p:spPr>
          <a:xfrm>
            <a:off x="2267744" y="4293096"/>
            <a:ext cx="0" cy="864096"/>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71600" y="2060848"/>
            <a:ext cx="3999813" cy="523220"/>
          </a:xfrm>
          <a:prstGeom prst="rect">
            <a:avLst/>
          </a:prstGeom>
          <a:noFill/>
        </p:spPr>
        <p:txBody>
          <a:bodyPr wrap="none" rtlCol="0">
            <a:spAutoFit/>
          </a:bodyPr>
          <a:lstStyle/>
          <a:p>
            <a:r>
              <a:rPr lang="en-US" sz="2800" dirty="0" smtClean="0"/>
              <a:t>Fetch size is set too low</a:t>
            </a:r>
            <a:endParaRPr lang="en-US" sz="2800" dirty="0"/>
          </a:p>
        </p:txBody>
      </p:sp>
      <p:cxnSp>
        <p:nvCxnSpPr>
          <p:cNvPr id="9" name="Straight Arrow Connector 8"/>
          <p:cNvCxnSpPr/>
          <p:nvPr/>
        </p:nvCxnSpPr>
        <p:spPr>
          <a:xfrm>
            <a:off x="3779912" y="4293096"/>
            <a:ext cx="0" cy="864096"/>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499992" y="4293096"/>
            <a:ext cx="0" cy="864096"/>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220072" y="4293096"/>
            <a:ext cx="0" cy="864096"/>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868144" y="4293096"/>
            <a:ext cx="0" cy="864096"/>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87824" y="4293096"/>
            <a:ext cx="0" cy="864096"/>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627784" y="4293096"/>
            <a:ext cx="0" cy="864096"/>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347864" y="4293096"/>
            <a:ext cx="0" cy="864096"/>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139952" y="4293096"/>
            <a:ext cx="0" cy="864096"/>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860032" y="4293096"/>
            <a:ext cx="0" cy="864096"/>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5508104" y="4293096"/>
            <a:ext cx="0" cy="864096"/>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6156176" y="4293096"/>
            <a:ext cx="0" cy="864096"/>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25"/>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nodeType="afterEffect">
                                  <p:stCondLst>
                                    <p:cond delay="50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548680"/>
            <a:ext cx="5184576" cy="990000"/>
          </a:xfrm>
        </p:spPr>
        <p:txBody>
          <a:bodyPr/>
          <a:lstStyle/>
          <a:p>
            <a:r>
              <a:rPr lang="en-US" dirty="0" smtClean="0"/>
              <a:t>Too many database roundtrips (2)</a:t>
            </a:r>
            <a:endParaRPr lang="en-US" dirty="0"/>
          </a:p>
        </p:txBody>
      </p:sp>
      <p:sp>
        <p:nvSpPr>
          <p:cNvPr id="3" name="Content Placeholder 2"/>
          <p:cNvSpPr>
            <a:spLocks noGrp="1"/>
          </p:cNvSpPr>
          <p:nvPr>
            <p:ph idx="1"/>
          </p:nvPr>
        </p:nvSpPr>
        <p:spPr>
          <a:xfrm>
            <a:off x="1403648" y="1628800"/>
            <a:ext cx="7283152" cy="4497363"/>
          </a:xfrm>
        </p:spPr>
        <p:txBody>
          <a:bodyPr>
            <a:normAutofit/>
          </a:bodyPr>
          <a:lstStyle/>
          <a:p>
            <a:r>
              <a:rPr lang="en-US" b="0" dirty="0" smtClean="0"/>
              <a:t>The ViewObject fetch mode and fetch size properties (ViewObject General Tab - Tuning section) controls how many rows will be returned in each round-trip to and from the database</a:t>
            </a:r>
          </a:p>
          <a:p>
            <a:pPr>
              <a:buNone/>
            </a:pPr>
            <a:endParaRPr lang="en-US" b="0" dirty="0" smtClean="0"/>
          </a:p>
          <a:p>
            <a:pPr>
              <a:buNone/>
            </a:pPr>
            <a:endParaRPr lang="en-US" b="0" dirty="0" smtClean="0"/>
          </a:p>
          <a:p>
            <a:pPr>
              <a:buNone/>
            </a:pPr>
            <a:endParaRPr lang="en-US" b="0" dirty="0" smtClean="0"/>
          </a:p>
        </p:txBody>
      </p:sp>
      <p:pic>
        <p:nvPicPr>
          <p:cNvPr id="4" name="Picture 2"/>
          <p:cNvPicPr>
            <a:picLocks noChangeAspect="1" noChangeArrowheads="1"/>
          </p:cNvPicPr>
          <p:nvPr/>
        </p:nvPicPr>
        <p:blipFill>
          <a:blip r:embed="rId2" cstate="print"/>
          <a:srcRect/>
          <a:stretch>
            <a:fillRect/>
          </a:stretch>
        </p:blipFill>
        <p:spPr bwMode="auto">
          <a:xfrm>
            <a:off x="2564046" y="2655521"/>
            <a:ext cx="4168194" cy="3941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548680"/>
            <a:ext cx="5256584" cy="990000"/>
          </a:xfrm>
        </p:spPr>
        <p:txBody>
          <a:bodyPr/>
          <a:lstStyle/>
          <a:p>
            <a:r>
              <a:rPr lang="en-US" dirty="0" smtClean="0"/>
              <a:t>Too Many Database roundtrips (3)</a:t>
            </a:r>
            <a:endParaRPr lang="en-US" dirty="0"/>
          </a:p>
        </p:txBody>
      </p:sp>
      <p:sp>
        <p:nvSpPr>
          <p:cNvPr id="4" name="Rectangle 3"/>
          <p:cNvSpPr/>
          <p:nvPr/>
        </p:nvSpPr>
        <p:spPr>
          <a:xfrm>
            <a:off x="1115616" y="5157192"/>
            <a:ext cx="7200800" cy="936104"/>
          </a:xfrm>
          <a:prstGeom prst="rect">
            <a:avLst/>
          </a:prstGeom>
          <a:solidFill>
            <a:schemeClr val="accent1">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Database tables</a:t>
            </a:r>
            <a:endParaRPr lang="en-US" sz="2800" dirty="0"/>
          </a:p>
        </p:txBody>
      </p:sp>
      <p:sp>
        <p:nvSpPr>
          <p:cNvPr id="5" name="Rectangle 4"/>
          <p:cNvSpPr/>
          <p:nvPr/>
        </p:nvSpPr>
        <p:spPr>
          <a:xfrm>
            <a:off x="1187624" y="3356992"/>
            <a:ext cx="7200800" cy="936104"/>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t>ViewObject</a:t>
            </a:r>
            <a:endParaRPr lang="en-US" sz="2800" dirty="0"/>
          </a:p>
        </p:txBody>
      </p:sp>
      <p:sp>
        <p:nvSpPr>
          <p:cNvPr id="8" name="TextBox 7"/>
          <p:cNvSpPr txBox="1"/>
          <p:nvPr/>
        </p:nvSpPr>
        <p:spPr>
          <a:xfrm>
            <a:off x="971600" y="2060848"/>
            <a:ext cx="4219425" cy="523220"/>
          </a:xfrm>
          <a:prstGeom prst="rect">
            <a:avLst/>
          </a:prstGeom>
          <a:noFill/>
        </p:spPr>
        <p:txBody>
          <a:bodyPr wrap="none" rtlCol="0">
            <a:spAutoFit/>
          </a:bodyPr>
          <a:lstStyle/>
          <a:p>
            <a:r>
              <a:rPr lang="en-US" sz="2800" dirty="0" smtClean="0"/>
              <a:t>Fetch size is set correctly</a:t>
            </a:r>
            <a:endParaRPr lang="en-US" sz="2800" dirty="0"/>
          </a:p>
        </p:txBody>
      </p:sp>
      <p:cxnSp>
        <p:nvCxnSpPr>
          <p:cNvPr id="9" name="Straight Arrow Connector 8"/>
          <p:cNvCxnSpPr/>
          <p:nvPr/>
        </p:nvCxnSpPr>
        <p:spPr>
          <a:xfrm>
            <a:off x="3779912" y="4293096"/>
            <a:ext cx="0" cy="864096"/>
          </a:xfrm>
          <a:prstGeom prst="straightConnector1">
            <a:avLst/>
          </a:prstGeom>
          <a:ln w="1270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5076056" y="4293096"/>
            <a:ext cx="0" cy="864096"/>
          </a:xfrm>
          <a:prstGeom prst="straightConnector1">
            <a:avLst/>
          </a:prstGeom>
          <a:ln w="1270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many HTTP Requests (1)</a:t>
            </a:r>
            <a:endParaRPr lang="en-US" dirty="0"/>
          </a:p>
        </p:txBody>
      </p:sp>
      <p:sp>
        <p:nvSpPr>
          <p:cNvPr id="3" name="Content Placeholder 2"/>
          <p:cNvSpPr>
            <a:spLocks noGrp="1"/>
          </p:cNvSpPr>
          <p:nvPr>
            <p:ph idx="1"/>
          </p:nvPr>
        </p:nvSpPr>
        <p:spPr>
          <a:xfrm>
            <a:off x="1331640" y="1556792"/>
            <a:ext cx="7355160" cy="4830763"/>
          </a:xfrm>
        </p:spPr>
        <p:txBody>
          <a:bodyPr>
            <a:normAutofit/>
          </a:bodyPr>
          <a:lstStyle/>
          <a:p>
            <a:r>
              <a:rPr lang="en-US" b="0" dirty="0" smtClean="0"/>
              <a:t>The iterator binding rangesize property represents the current set of objects to be displayed on the page</a:t>
            </a:r>
          </a:p>
          <a:p>
            <a:r>
              <a:rPr lang="en-US" b="0" dirty="0" smtClean="0"/>
              <a:t>Rule of thumb: </a:t>
            </a:r>
            <a:r>
              <a:rPr lang="en-US" b="0" i="1" dirty="0" smtClean="0"/>
              <a:t>for af:tables, af:treetable </a:t>
            </a:r>
            <a:r>
              <a:rPr lang="en-US" b="0" dirty="0" smtClean="0"/>
              <a:t>and</a:t>
            </a:r>
            <a:r>
              <a:rPr lang="en-US" b="0" i="1" dirty="0" smtClean="0"/>
              <a:t> af:tree </a:t>
            </a:r>
            <a:r>
              <a:rPr lang="en-US" b="0" dirty="0" smtClean="0"/>
              <a:t>components set the </a:t>
            </a:r>
            <a:r>
              <a:rPr lang="en-US" b="0" i="1" dirty="0" smtClean="0"/>
              <a:t>rangesize</a:t>
            </a:r>
            <a:r>
              <a:rPr lang="en-US" b="0" dirty="0" smtClean="0"/>
              <a:t> to the max number of records that you can display in the browser, not more (usually not more than 50)</a:t>
            </a:r>
          </a:p>
        </p:txBody>
      </p:sp>
      <p:pic>
        <p:nvPicPr>
          <p:cNvPr id="5122" name="Picture 2"/>
          <p:cNvPicPr>
            <a:picLocks noChangeAspect="1" noChangeArrowheads="1"/>
          </p:cNvPicPr>
          <p:nvPr/>
        </p:nvPicPr>
        <p:blipFill>
          <a:blip r:embed="rId3" cstate="print"/>
          <a:srcRect/>
          <a:stretch>
            <a:fillRect/>
          </a:stretch>
        </p:blipFill>
        <p:spPr bwMode="auto">
          <a:xfrm>
            <a:off x="1547664" y="3717032"/>
            <a:ext cx="5832648" cy="24505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many HTTP Requests (2)</a:t>
            </a:r>
            <a:endParaRPr lang="en-US" dirty="0"/>
          </a:p>
        </p:txBody>
      </p:sp>
      <p:sp>
        <p:nvSpPr>
          <p:cNvPr id="3" name="Content Placeholder 2"/>
          <p:cNvSpPr>
            <a:spLocks noGrp="1"/>
          </p:cNvSpPr>
          <p:nvPr>
            <p:ph idx="1"/>
          </p:nvPr>
        </p:nvSpPr>
        <p:spPr/>
        <p:txBody>
          <a:bodyPr>
            <a:normAutofit/>
          </a:bodyPr>
          <a:lstStyle/>
          <a:p>
            <a:r>
              <a:rPr lang="en-US" b="0" dirty="0" smtClean="0"/>
              <a:t>Make use of the powerful ADF AJAX capabilities</a:t>
            </a:r>
          </a:p>
          <a:p>
            <a:r>
              <a:rPr lang="en-US" b="0" dirty="0" smtClean="0"/>
              <a:t>Set </a:t>
            </a:r>
            <a:r>
              <a:rPr lang="en-US" b="0" i="1" dirty="0" smtClean="0"/>
              <a:t>where possible </a:t>
            </a:r>
            <a:r>
              <a:rPr lang="en-US" b="0" dirty="0" smtClean="0"/>
              <a:t>on all </a:t>
            </a:r>
            <a:r>
              <a:rPr lang="en-US" dirty="0" smtClean="0"/>
              <a:t>af:command&lt;xxx&gt;</a:t>
            </a:r>
            <a:r>
              <a:rPr lang="en-US" b="0" dirty="0" smtClean="0"/>
              <a:t> components (buttons, links, menu-items, etc) </a:t>
            </a:r>
            <a:r>
              <a:rPr lang="en-US" b="1" dirty="0" smtClean="0"/>
              <a:t>partialSubmit="true“ </a:t>
            </a:r>
          </a:p>
        </p:txBody>
      </p:sp>
      <p:pic>
        <p:nvPicPr>
          <p:cNvPr id="6146" name="Picture 2" descr="C:\Users\frank_h\AppData\Local\Microsoft\Windows\Temporary Internet Files\Content.IE5\UJUFU1CG\MC900441452[1].png"/>
          <p:cNvPicPr>
            <a:picLocks noChangeAspect="1" noChangeArrowheads="1"/>
          </p:cNvPicPr>
          <p:nvPr/>
        </p:nvPicPr>
        <p:blipFill>
          <a:blip r:embed="rId3" cstate="print"/>
          <a:srcRect/>
          <a:stretch>
            <a:fillRect/>
          </a:stretch>
        </p:blipFill>
        <p:spPr bwMode="auto">
          <a:xfrm>
            <a:off x="827584" y="4077072"/>
            <a:ext cx="2016224" cy="2016224"/>
          </a:xfrm>
          <a:prstGeom prst="rect">
            <a:avLst/>
          </a:prstGeom>
          <a:noFill/>
        </p:spPr>
      </p:pic>
      <p:pic>
        <p:nvPicPr>
          <p:cNvPr id="6147" name="Picture 3" descr="C:\Users\frank_h\AppData\Local\Microsoft\Windows\Temporary Internet Files\Content.IE5\GCYHKRFJ\MC900434845[1].png"/>
          <p:cNvPicPr>
            <a:picLocks noChangeAspect="1" noChangeArrowheads="1"/>
          </p:cNvPicPr>
          <p:nvPr/>
        </p:nvPicPr>
        <p:blipFill>
          <a:blip r:embed="rId4" cstate="print"/>
          <a:srcRect/>
          <a:stretch>
            <a:fillRect/>
          </a:stretch>
        </p:blipFill>
        <p:spPr bwMode="auto">
          <a:xfrm>
            <a:off x="5940152" y="4149080"/>
            <a:ext cx="1714500" cy="1714500"/>
          </a:xfrm>
          <a:prstGeom prst="rect">
            <a:avLst/>
          </a:prstGeom>
          <a:noFill/>
        </p:spPr>
      </p:pic>
      <p:cxnSp>
        <p:nvCxnSpPr>
          <p:cNvPr id="7" name="Straight Arrow Connector 6"/>
          <p:cNvCxnSpPr/>
          <p:nvPr/>
        </p:nvCxnSpPr>
        <p:spPr>
          <a:xfrm>
            <a:off x="3059832" y="4509120"/>
            <a:ext cx="259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987824" y="5085184"/>
            <a:ext cx="259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87824" y="5517232"/>
            <a:ext cx="27363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987824" y="5661248"/>
            <a:ext cx="27363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987824" y="5237584"/>
            <a:ext cx="259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987824" y="5389984"/>
            <a:ext cx="259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59832" y="4661520"/>
            <a:ext cx="259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059832" y="4813920"/>
            <a:ext cx="259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59832" y="4966320"/>
            <a:ext cx="259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91880" y="5805264"/>
            <a:ext cx="1886094" cy="369332"/>
          </a:xfrm>
          <a:prstGeom prst="rect">
            <a:avLst/>
          </a:prstGeom>
          <a:noFill/>
        </p:spPr>
        <p:txBody>
          <a:bodyPr wrap="none" rtlCol="0">
            <a:spAutoFit/>
          </a:bodyPr>
          <a:lstStyle/>
          <a:p>
            <a:r>
              <a:rPr lang="en-US" b="1" dirty="0" smtClean="0"/>
              <a:t>HTTP Requests</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lstStyle/>
          <a:p>
            <a:r>
              <a:rPr lang="en-US" dirty="0" smtClean="0"/>
              <a:t>World’s most inefficient HR application !</a:t>
            </a:r>
            <a:endParaRPr lang="en-US" sz="2000" dirty="0"/>
          </a:p>
        </p:txBody>
      </p:sp>
      <p:pic>
        <p:nvPicPr>
          <p:cNvPr id="27649" name="Picture 1"/>
          <p:cNvPicPr>
            <a:picLocks noChangeAspect="1" noChangeArrowheads="1"/>
          </p:cNvPicPr>
          <p:nvPr/>
        </p:nvPicPr>
        <p:blipFill>
          <a:blip r:embed="rId3" cstate="print"/>
          <a:srcRect/>
          <a:stretch>
            <a:fillRect/>
          </a:stretch>
        </p:blipFill>
        <p:spPr bwMode="auto">
          <a:xfrm>
            <a:off x="899592" y="2276872"/>
            <a:ext cx="7417461"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Customers do not accept slow applications anymore</a:t>
            </a:r>
            <a:br>
              <a:rPr lang="en-US" dirty="0" smtClean="0"/>
            </a:b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467544" y="1772816"/>
            <a:ext cx="8305795"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Too much data in ADFBC memory (1)</a:t>
            </a:r>
            <a:endParaRPr lang="en-US" dirty="0"/>
          </a:p>
        </p:txBody>
      </p:sp>
      <p:sp>
        <p:nvSpPr>
          <p:cNvPr id="3" name="Content Placeholder 2"/>
          <p:cNvSpPr>
            <a:spLocks noGrp="1"/>
          </p:cNvSpPr>
          <p:nvPr>
            <p:ph idx="1"/>
          </p:nvPr>
        </p:nvSpPr>
        <p:spPr/>
        <p:txBody>
          <a:bodyPr/>
          <a:lstStyle/>
          <a:p>
            <a:r>
              <a:rPr lang="en-US" sz="1800" b="0" dirty="0" smtClean="0"/>
              <a:t>Try to avoid loading more database rows than you need</a:t>
            </a:r>
          </a:p>
          <a:p>
            <a:r>
              <a:rPr lang="en-US" sz="1800" b="0" dirty="0" smtClean="0"/>
              <a:t>Be careful if you really do need to load a proportional number of database rows</a:t>
            </a:r>
            <a:endParaRPr lang="en-US" sz="1800" b="0" dirty="0"/>
          </a:p>
        </p:txBody>
      </p:sp>
      <p:pic>
        <p:nvPicPr>
          <p:cNvPr id="10242" name="Picture 2" descr="http://www.mobileapptesting.com/wp-content/uploads/2012/07/too-much.jpg"/>
          <p:cNvPicPr>
            <a:picLocks noChangeAspect="1" noChangeArrowheads="1"/>
          </p:cNvPicPr>
          <p:nvPr/>
        </p:nvPicPr>
        <p:blipFill>
          <a:blip r:embed="rId2" cstate="print"/>
          <a:srcRect/>
          <a:stretch>
            <a:fillRect/>
          </a:stretch>
        </p:blipFill>
        <p:spPr bwMode="auto">
          <a:xfrm>
            <a:off x="2266879" y="2492896"/>
            <a:ext cx="5665735" cy="37733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data in ADFBC memory (2)</a:t>
            </a:r>
            <a:endParaRPr lang="en-US" dirty="0"/>
          </a:p>
        </p:txBody>
      </p:sp>
      <p:sp>
        <p:nvSpPr>
          <p:cNvPr id="3" name="Content Placeholder 2"/>
          <p:cNvSpPr>
            <a:spLocks noGrp="1"/>
          </p:cNvSpPr>
          <p:nvPr>
            <p:ph idx="1"/>
          </p:nvPr>
        </p:nvSpPr>
        <p:spPr/>
        <p:txBody>
          <a:bodyPr>
            <a:normAutofit/>
          </a:bodyPr>
          <a:lstStyle/>
          <a:p>
            <a:r>
              <a:rPr lang="en-US" b="0" dirty="0" smtClean="0"/>
              <a:t>If you query a proportional number of database rows</a:t>
            </a:r>
          </a:p>
          <a:p>
            <a:pPr>
              <a:buNone/>
            </a:pPr>
            <a:r>
              <a:rPr lang="en-US" b="0" dirty="0" smtClean="0"/>
              <a:t>	many database rows memory consumption can be high</a:t>
            </a:r>
          </a:p>
          <a:p>
            <a:r>
              <a:rPr lang="en-US" b="0" dirty="0" smtClean="0"/>
              <a:t>Use </a:t>
            </a:r>
            <a:r>
              <a:rPr lang="en-US" b="0" i="1" dirty="0" err="1" smtClean="0"/>
              <a:t>accessmode</a:t>
            </a:r>
            <a:r>
              <a:rPr lang="en-US" b="0" i="1" dirty="0" smtClean="0"/>
              <a:t>=Range Paging </a:t>
            </a:r>
            <a:r>
              <a:rPr lang="en-US" b="0" dirty="0" smtClean="0"/>
              <a:t>if you have to display +- more than 250 records in an </a:t>
            </a:r>
            <a:r>
              <a:rPr lang="en-US" b="0" i="1" dirty="0" smtClean="0"/>
              <a:t>af:table, af:treeTable </a:t>
            </a:r>
            <a:r>
              <a:rPr lang="en-US" b="0" dirty="0" smtClean="0"/>
              <a:t>or </a:t>
            </a:r>
            <a:r>
              <a:rPr lang="en-US" b="0" i="1" dirty="0" err="1" smtClean="0"/>
              <a:t>af:tree</a:t>
            </a:r>
            <a:r>
              <a:rPr lang="en-US" b="0" i="1" dirty="0" smtClean="0"/>
              <a:t> </a:t>
            </a:r>
            <a:endParaRPr lang="en-US" b="0" dirty="0" smtClean="0"/>
          </a:p>
          <a:p>
            <a:r>
              <a:rPr lang="en-US" b="0" dirty="0" smtClean="0"/>
              <a:t>Query resource intensive data only on demand (BLOBS, CLOBS, etc.)</a:t>
            </a:r>
          </a:p>
          <a:p>
            <a:r>
              <a:rPr lang="en-US" b="0" dirty="0" smtClean="0"/>
              <a:t>Limit the ViewObject query result rows by bind parameters where possible</a:t>
            </a:r>
          </a:p>
          <a:p>
            <a:r>
              <a:rPr lang="en-US" b="0" dirty="0" smtClean="0"/>
              <a:t>Use read-only ViewObjects where update is not needed (if EO based: deselect the updatable checkbox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5896" y="548680"/>
            <a:ext cx="5184576" cy="990000"/>
          </a:xfrm>
        </p:spPr>
        <p:txBody>
          <a:bodyPr/>
          <a:lstStyle/>
          <a:p>
            <a:r>
              <a:rPr lang="en-US" dirty="0" smtClean="0"/>
              <a:t>Demo ViewObject Range Paging</a:t>
            </a:r>
            <a:endParaRPr lang="en-US" dirty="0"/>
          </a:p>
        </p:txBody>
      </p:sp>
      <p:sp>
        <p:nvSpPr>
          <p:cNvPr id="3" name="Content Placeholder 2"/>
          <p:cNvSpPr>
            <a:spLocks noGrp="1"/>
          </p:cNvSpPr>
          <p:nvPr>
            <p:ph idx="1"/>
          </p:nvPr>
        </p:nvSpPr>
        <p:spPr/>
        <p:txBody>
          <a:bodyPr/>
          <a:lstStyle/>
          <a:p>
            <a:pPr algn="ctr">
              <a:buNone/>
            </a:pPr>
            <a:endParaRPr lang="en-US" dirty="0"/>
          </a:p>
        </p:txBody>
      </p:sp>
      <p:pic>
        <p:nvPicPr>
          <p:cNvPr id="16385" name="Picture 1"/>
          <p:cNvPicPr>
            <a:picLocks noChangeAspect="1" noChangeArrowheads="1"/>
          </p:cNvPicPr>
          <p:nvPr/>
        </p:nvPicPr>
        <p:blipFill>
          <a:blip r:embed="rId2" cstate="print"/>
          <a:srcRect/>
          <a:stretch>
            <a:fillRect/>
          </a:stretch>
        </p:blipFill>
        <p:spPr bwMode="auto">
          <a:xfrm>
            <a:off x="827584" y="1765932"/>
            <a:ext cx="7801049" cy="49034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498376"/>
            <a:ext cx="4464496" cy="914400"/>
          </a:xfrm>
        </p:spPr>
        <p:txBody>
          <a:bodyPr/>
          <a:lstStyle/>
          <a:p>
            <a:r>
              <a:rPr lang="en-US" dirty="0" smtClean="0"/>
              <a:t>Too frequent ‘expensive’ </a:t>
            </a:r>
            <a:r>
              <a:rPr lang="en-US" dirty="0" err="1" smtClean="0"/>
              <a:t>ApplicationModule</a:t>
            </a:r>
            <a:r>
              <a:rPr lang="en-US" dirty="0" smtClean="0"/>
              <a:t> </a:t>
            </a:r>
            <a:br>
              <a:rPr lang="en-US" dirty="0" smtClean="0"/>
            </a:br>
            <a:r>
              <a:rPr lang="en-US" dirty="0" smtClean="0"/>
              <a:t>passivation &amp; activation </a:t>
            </a:r>
            <a:endParaRPr lang="en-US" dirty="0"/>
          </a:p>
        </p:txBody>
      </p:sp>
      <p:sp>
        <p:nvSpPr>
          <p:cNvPr id="6" name="Rounded Rectangle 5"/>
          <p:cNvSpPr/>
          <p:nvPr/>
        </p:nvSpPr>
        <p:spPr>
          <a:xfrm>
            <a:off x="1145320" y="2276872"/>
            <a:ext cx="7704856" cy="1800200"/>
          </a:xfrm>
          <a:prstGeom prst="roundRect">
            <a:avLst/>
          </a:prstGeom>
          <a:solidFill>
            <a:schemeClr val="accent3">
              <a:lumMod val="60000"/>
              <a:lumOff val="4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Applicat</a:t>
            </a:r>
            <a:endParaRPr lang="en-US" dirty="0"/>
          </a:p>
        </p:txBody>
      </p:sp>
      <p:sp>
        <p:nvSpPr>
          <p:cNvPr id="7" name="Rectangle 6"/>
          <p:cNvSpPr/>
          <p:nvPr/>
        </p:nvSpPr>
        <p:spPr>
          <a:xfrm>
            <a:off x="1289336" y="2924944"/>
            <a:ext cx="1296144" cy="936104"/>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AM 1</a:t>
            </a:r>
            <a:endParaRPr lang="en-US" dirty="0"/>
          </a:p>
        </p:txBody>
      </p:sp>
      <p:sp>
        <p:nvSpPr>
          <p:cNvPr id="8" name="Rectangle 7"/>
          <p:cNvSpPr/>
          <p:nvPr/>
        </p:nvSpPr>
        <p:spPr>
          <a:xfrm>
            <a:off x="2729496" y="2924944"/>
            <a:ext cx="1296144" cy="936104"/>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AM 2</a:t>
            </a:r>
            <a:endParaRPr lang="en-US" dirty="0"/>
          </a:p>
        </p:txBody>
      </p:sp>
      <p:sp>
        <p:nvSpPr>
          <p:cNvPr id="9" name="Rectangle 8"/>
          <p:cNvSpPr/>
          <p:nvPr/>
        </p:nvSpPr>
        <p:spPr>
          <a:xfrm>
            <a:off x="4169656" y="2924944"/>
            <a:ext cx="1296144" cy="936104"/>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AM  3</a:t>
            </a:r>
            <a:endParaRPr lang="en-US" dirty="0"/>
          </a:p>
        </p:txBody>
      </p:sp>
      <p:sp>
        <p:nvSpPr>
          <p:cNvPr id="10" name="Rectangle 9"/>
          <p:cNvSpPr/>
          <p:nvPr/>
        </p:nvSpPr>
        <p:spPr>
          <a:xfrm>
            <a:off x="5609816" y="2924944"/>
            <a:ext cx="1296144" cy="936104"/>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AM 4</a:t>
            </a:r>
            <a:endParaRPr lang="en-US" dirty="0"/>
          </a:p>
        </p:txBody>
      </p:sp>
      <p:sp>
        <p:nvSpPr>
          <p:cNvPr id="11" name="Rectangle 10"/>
          <p:cNvSpPr/>
          <p:nvPr/>
        </p:nvSpPr>
        <p:spPr>
          <a:xfrm>
            <a:off x="7049976" y="2924944"/>
            <a:ext cx="1296144" cy="936104"/>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AM  5</a:t>
            </a:r>
            <a:endParaRPr lang="en-US" dirty="0"/>
          </a:p>
        </p:txBody>
      </p:sp>
      <p:sp>
        <p:nvSpPr>
          <p:cNvPr id="12" name="TextBox 11"/>
          <p:cNvSpPr txBox="1"/>
          <p:nvPr/>
        </p:nvSpPr>
        <p:spPr>
          <a:xfrm>
            <a:off x="1361344" y="2420888"/>
            <a:ext cx="2634054" cy="369332"/>
          </a:xfrm>
          <a:prstGeom prst="rect">
            <a:avLst/>
          </a:prstGeom>
          <a:noFill/>
        </p:spPr>
        <p:txBody>
          <a:bodyPr wrap="none" rtlCol="0">
            <a:spAutoFit/>
          </a:bodyPr>
          <a:lstStyle/>
          <a:p>
            <a:r>
              <a:rPr lang="en-US" dirty="0" smtClean="0"/>
              <a:t>Application Module pool</a:t>
            </a:r>
            <a:endParaRPr lang="en-US" dirty="0"/>
          </a:p>
        </p:txBody>
      </p:sp>
      <p:sp>
        <p:nvSpPr>
          <p:cNvPr id="13" name="Can 12"/>
          <p:cNvSpPr/>
          <p:nvPr/>
        </p:nvSpPr>
        <p:spPr>
          <a:xfrm>
            <a:off x="6732240" y="4797152"/>
            <a:ext cx="1656184" cy="1872208"/>
          </a:xfrm>
          <a:prstGeom prst="can">
            <a:avLst/>
          </a:prstGeom>
          <a:solidFill>
            <a:schemeClr val="accent1">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Database/File</a:t>
            </a:r>
            <a:endParaRPr lang="en-US" dirty="0"/>
          </a:p>
        </p:txBody>
      </p:sp>
      <p:pic>
        <p:nvPicPr>
          <p:cNvPr id="15" name="Picture 14" descr="person.png"/>
          <p:cNvPicPr>
            <a:picLocks noChangeAspect="1"/>
          </p:cNvPicPr>
          <p:nvPr/>
        </p:nvPicPr>
        <p:blipFill>
          <a:blip r:embed="rId3" cstate="print"/>
          <a:stretch>
            <a:fillRect/>
          </a:stretch>
        </p:blipFill>
        <p:spPr>
          <a:xfrm>
            <a:off x="1505360" y="2996952"/>
            <a:ext cx="961320" cy="864096"/>
          </a:xfrm>
          <a:prstGeom prst="rect">
            <a:avLst/>
          </a:prstGeom>
        </p:spPr>
      </p:pic>
      <p:pic>
        <p:nvPicPr>
          <p:cNvPr id="16" name="Picture 15" descr="person.png"/>
          <p:cNvPicPr>
            <a:picLocks noChangeAspect="1"/>
          </p:cNvPicPr>
          <p:nvPr/>
        </p:nvPicPr>
        <p:blipFill>
          <a:blip r:embed="rId3" cstate="print"/>
          <a:stretch>
            <a:fillRect/>
          </a:stretch>
        </p:blipFill>
        <p:spPr>
          <a:xfrm>
            <a:off x="2873512" y="2996952"/>
            <a:ext cx="961320" cy="864096"/>
          </a:xfrm>
          <a:prstGeom prst="rect">
            <a:avLst/>
          </a:prstGeom>
        </p:spPr>
      </p:pic>
      <p:pic>
        <p:nvPicPr>
          <p:cNvPr id="17" name="Picture 16" descr="person.png"/>
          <p:cNvPicPr>
            <a:picLocks noChangeAspect="1"/>
          </p:cNvPicPr>
          <p:nvPr/>
        </p:nvPicPr>
        <p:blipFill>
          <a:blip r:embed="rId3" cstate="print"/>
          <a:stretch>
            <a:fillRect/>
          </a:stretch>
        </p:blipFill>
        <p:spPr>
          <a:xfrm>
            <a:off x="4313672" y="2996952"/>
            <a:ext cx="961320" cy="864096"/>
          </a:xfrm>
          <a:prstGeom prst="rect">
            <a:avLst/>
          </a:prstGeom>
        </p:spPr>
      </p:pic>
      <p:pic>
        <p:nvPicPr>
          <p:cNvPr id="18" name="Picture 17" descr="person.png"/>
          <p:cNvPicPr>
            <a:picLocks noChangeAspect="1"/>
          </p:cNvPicPr>
          <p:nvPr/>
        </p:nvPicPr>
        <p:blipFill>
          <a:blip r:embed="rId3" cstate="print"/>
          <a:stretch>
            <a:fillRect/>
          </a:stretch>
        </p:blipFill>
        <p:spPr>
          <a:xfrm>
            <a:off x="5825840" y="2996952"/>
            <a:ext cx="961320" cy="864096"/>
          </a:xfrm>
          <a:prstGeom prst="rect">
            <a:avLst/>
          </a:prstGeom>
        </p:spPr>
      </p:pic>
      <p:pic>
        <p:nvPicPr>
          <p:cNvPr id="19" name="Picture 18" descr="person.png"/>
          <p:cNvPicPr>
            <a:picLocks noChangeAspect="1"/>
          </p:cNvPicPr>
          <p:nvPr/>
        </p:nvPicPr>
        <p:blipFill>
          <a:blip r:embed="rId3" cstate="print"/>
          <a:stretch>
            <a:fillRect/>
          </a:stretch>
        </p:blipFill>
        <p:spPr>
          <a:xfrm>
            <a:off x="7121984" y="2996952"/>
            <a:ext cx="961320" cy="864096"/>
          </a:xfrm>
          <a:prstGeom prst="rect">
            <a:avLst/>
          </a:prstGeom>
        </p:spPr>
      </p:pic>
      <p:pic>
        <p:nvPicPr>
          <p:cNvPr id="20" name="Picture 19" descr="person.png"/>
          <p:cNvPicPr>
            <a:picLocks noChangeAspect="1"/>
          </p:cNvPicPr>
          <p:nvPr/>
        </p:nvPicPr>
        <p:blipFill>
          <a:blip r:embed="rId3" cstate="print"/>
          <a:stretch>
            <a:fillRect/>
          </a:stretch>
        </p:blipFill>
        <p:spPr>
          <a:xfrm>
            <a:off x="179512" y="1556792"/>
            <a:ext cx="961320" cy="864096"/>
          </a:xfrm>
          <a:prstGeom prst="rect">
            <a:avLst/>
          </a:prstGeom>
        </p:spPr>
      </p:pic>
      <p:sp>
        <p:nvSpPr>
          <p:cNvPr id="24" name="Bent-Up Arrow 23"/>
          <p:cNvSpPr/>
          <p:nvPr/>
        </p:nvSpPr>
        <p:spPr>
          <a:xfrm rot="5400000">
            <a:off x="395536" y="2564904"/>
            <a:ext cx="1224136" cy="792088"/>
          </a:xfrm>
          <a:prstGeom prst="bentUpArrow">
            <a:avLst/>
          </a:prstGeom>
          <a:solidFill>
            <a:schemeClr val="accent1">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a:off x="7308304" y="3933056"/>
            <a:ext cx="484632" cy="978408"/>
          </a:xfrm>
          <a:prstGeom prst="downArrow">
            <a:avLst/>
          </a:prstGeom>
          <a:solidFill>
            <a:schemeClr val="accent1">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150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150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7944" y="1844824"/>
            <a:ext cx="4642520" cy="3993307"/>
          </a:xfrm>
        </p:spPr>
        <p:txBody>
          <a:bodyPr>
            <a:normAutofit/>
          </a:bodyPr>
          <a:lstStyle/>
          <a:p>
            <a:r>
              <a:rPr lang="en-US" b="0" dirty="0" smtClean="0"/>
              <a:t>Often during development the AM pooling settings are not considered important and left at their default. </a:t>
            </a:r>
          </a:p>
          <a:p>
            <a:r>
              <a:rPr lang="en-US" b="0" dirty="0" smtClean="0"/>
              <a:t>On a production environment, not setting these parameters correct (and leaving them at the default values) can be very inefficient and may cause many unneeded passivations and activations</a:t>
            </a:r>
          </a:p>
          <a:p>
            <a:r>
              <a:rPr lang="en-US" b="0" dirty="0" smtClean="0"/>
              <a:t>Carefully read the documentation in the ADF Fusion developers Guide (Ch. 44 of the 11gR2 Fusion Developer Guide)</a:t>
            </a:r>
          </a:p>
        </p:txBody>
      </p:sp>
      <p:pic>
        <p:nvPicPr>
          <p:cNvPr id="8" name="Picture 2"/>
          <p:cNvPicPr>
            <a:picLocks noChangeAspect="1" noChangeArrowheads="1"/>
          </p:cNvPicPr>
          <p:nvPr/>
        </p:nvPicPr>
        <p:blipFill>
          <a:blip r:embed="rId3" cstate="print"/>
          <a:srcRect/>
          <a:stretch>
            <a:fillRect/>
          </a:stretch>
        </p:blipFill>
        <p:spPr bwMode="auto">
          <a:xfrm>
            <a:off x="323527" y="1772816"/>
            <a:ext cx="3692325" cy="3960440"/>
          </a:xfrm>
          <a:prstGeom prst="rect">
            <a:avLst/>
          </a:prstGeom>
          <a:noFill/>
          <a:ln w="9525">
            <a:noFill/>
            <a:miter lim="800000"/>
            <a:headEnd/>
            <a:tailEnd/>
          </a:ln>
        </p:spPr>
      </p:pic>
      <p:sp>
        <p:nvSpPr>
          <p:cNvPr id="6" name="Title 1"/>
          <p:cNvSpPr>
            <a:spLocks noGrp="1"/>
          </p:cNvSpPr>
          <p:nvPr>
            <p:ph type="title"/>
          </p:nvPr>
        </p:nvSpPr>
        <p:spPr>
          <a:xfrm>
            <a:off x="3563888" y="498376"/>
            <a:ext cx="5544616" cy="914400"/>
          </a:xfrm>
        </p:spPr>
        <p:txBody>
          <a:bodyPr/>
          <a:lstStyle/>
          <a:p>
            <a:r>
              <a:rPr lang="en-US" dirty="0" smtClean="0"/>
              <a:t>Too frequent ApplicationModule </a:t>
            </a:r>
            <a:br>
              <a:rPr lang="en-US" dirty="0" smtClean="0"/>
            </a:br>
            <a:r>
              <a:rPr lang="en-US" dirty="0" smtClean="0"/>
              <a:t>passivation &amp; activation (2)</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ApplicationModule pooling guidelines (1)</a:t>
            </a:r>
            <a:endParaRPr lang="en-US" dirty="0"/>
          </a:p>
        </p:txBody>
      </p:sp>
      <p:sp>
        <p:nvSpPr>
          <p:cNvPr id="3" name="Content Placeholder 2"/>
          <p:cNvSpPr>
            <a:spLocks noGrp="1"/>
          </p:cNvSpPr>
          <p:nvPr>
            <p:ph idx="1"/>
          </p:nvPr>
        </p:nvSpPr>
        <p:spPr/>
        <p:txBody>
          <a:bodyPr>
            <a:noAutofit/>
          </a:bodyPr>
          <a:lstStyle/>
          <a:p>
            <a:pPr>
              <a:buNone/>
            </a:pPr>
            <a:r>
              <a:rPr lang="en-US" dirty="0" smtClean="0"/>
              <a:t>Recommended by Oracle Fusion Guide:</a:t>
            </a:r>
          </a:p>
          <a:p>
            <a:pPr>
              <a:buNone/>
            </a:pPr>
            <a:r>
              <a:rPr lang="en-US" b="0" dirty="0" smtClean="0"/>
              <a:t>	Oracle’s rule of thumb for setting the AM pool size is to set the </a:t>
            </a:r>
            <a:r>
              <a:rPr lang="en-US" b="0" i="1" dirty="0" err="1" smtClean="0"/>
              <a:t>maxavailablesize</a:t>
            </a:r>
            <a:r>
              <a:rPr lang="en-US" b="0" dirty="0" smtClean="0"/>
              <a:t> and the </a:t>
            </a:r>
            <a:r>
              <a:rPr lang="en-US" b="0" i="1" dirty="0" err="1" smtClean="0"/>
              <a:t>recyclethreshold</a:t>
            </a:r>
            <a:r>
              <a:rPr lang="en-US" b="0" dirty="0" smtClean="0"/>
              <a:t> parameters to the expected number of peak concurrent users that perform operations with short think times:</a:t>
            </a:r>
          </a:p>
          <a:p>
            <a:pPr>
              <a:buNone/>
            </a:pPr>
            <a:endParaRPr lang="en-US" b="0" dirty="0" smtClean="0"/>
          </a:p>
          <a:p>
            <a:r>
              <a:rPr lang="en-US" b="1" i="1" dirty="0" smtClean="0"/>
              <a:t>jbo.ampool.maxavailablesize = </a:t>
            </a:r>
            <a:r>
              <a:rPr lang="en-US" b="1" i="1" dirty="0" err="1" smtClean="0"/>
              <a:t>jbo.recyclethreshold</a:t>
            </a:r>
            <a:endParaRPr lang="en-US" b="1" i="1" dirty="0" smtClean="0"/>
          </a:p>
          <a:p>
            <a:r>
              <a:rPr lang="en-US" b="1" i="1" dirty="0" smtClean="0"/>
              <a:t>jbo.ampool.minavailablesize  = 80 % of </a:t>
            </a:r>
            <a:r>
              <a:rPr lang="en-US" b="1" i="1" dirty="0" err="1" smtClean="0"/>
              <a:t>jbo.ampool.maxavailablesize</a:t>
            </a:r>
            <a:endParaRPr lang="en-US" b="1" i="1" dirty="0" smtClean="0"/>
          </a:p>
          <a:p>
            <a:r>
              <a:rPr lang="en-US" b="0" i="1" dirty="0" smtClean="0"/>
              <a:t>jbo.ampool.doampooling=true  (default)</a:t>
            </a:r>
          </a:p>
          <a:p>
            <a:r>
              <a:rPr lang="en-US" b="0" i="1" dirty="0" smtClean="0"/>
              <a:t>jbo.doconnectionpooling=false (default)</a:t>
            </a:r>
          </a:p>
          <a:p>
            <a:endParaRPr lang="en-US" b="0" i="1" dirty="0" smtClean="0"/>
          </a:p>
          <a:p>
            <a:pPr>
              <a:buNone/>
            </a:pPr>
            <a:r>
              <a:rPr lang="en-US" b="0" dirty="0" smtClean="0"/>
              <a:t>	This avoids application module instantiation time when load increases - the hit is taken at server startup. This also avoids recycling (passivation cycle) of AM under normal load.</a:t>
            </a:r>
          </a:p>
          <a:p>
            <a:pPr>
              <a:buNone/>
            </a:pPr>
            <a:r>
              <a:rPr lang="en-US" b="0"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ApplicationModule pooling guidelines (2)</a:t>
            </a:r>
            <a:endParaRPr lang="en-US" dirty="0"/>
          </a:p>
        </p:txBody>
      </p:sp>
      <p:sp>
        <p:nvSpPr>
          <p:cNvPr id="3" name="Content Placeholder 2"/>
          <p:cNvSpPr>
            <a:spLocks noGrp="1"/>
          </p:cNvSpPr>
          <p:nvPr>
            <p:ph idx="1"/>
          </p:nvPr>
        </p:nvSpPr>
        <p:spPr/>
        <p:txBody>
          <a:bodyPr>
            <a:normAutofit/>
          </a:bodyPr>
          <a:lstStyle/>
          <a:p>
            <a:pPr>
              <a:buNone/>
            </a:pPr>
            <a:r>
              <a:rPr lang="en-US" dirty="0" smtClean="0"/>
              <a:t>Recommended by Duncan Mills:</a:t>
            </a:r>
          </a:p>
          <a:p>
            <a:r>
              <a:rPr lang="en-US" b="0" dirty="0" smtClean="0"/>
              <a:t>Increase </a:t>
            </a:r>
            <a:r>
              <a:rPr lang="en-US" b="0" i="1" dirty="0" err="1" smtClean="0"/>
              <a:t>jbo.ampool.maxinactiveage</a:t>
            </a:r>
            <a:endParaRPr lang="en-US" b="0" i="1" dirty="0" smtClean="0"/>
          </a:p>
          <a:p>
            <a:r>
              <a:rPr lang="en-US" b="0" dirty="0" smtClean="0"/>
              <a:t>Set </a:t>
            </a:r>
            <a:r>
              <a:rPr lang="en-US" b="0" i="1" dirty="0" err="1" smtClean="0"/>
              <a:t>jbo.ampool.timetolive</a:t>
            </a:r>
            <a:r>
              <a:rPr lang="en-US" b="0" i="1" dirty="0" smtClean="0"/>
              <a:t> = -1</a:t>
            </a:r>
          </a:p>
          <a:p>
            <a:pPr>
              <a:buNone/>
            </a:pPr>
            <a:r>
              <a:rPr lang="en-US" b="0" dirty="0" smtClean="0"/>
              <a:t>	Results in more available AMs and avoid passivation/ activation costs</a:t>
            </a:r>
            <a:endParaRPr lang="en-US" dirty="0" smtClean="0"/>
          </a:p>
          <a:p>
            <a:pPr>
              <a:buNone/>
            </a:pPr>
            <a:endParaRPr lang="en-US" dirty="0" smtClean="0"/>
          </a:p>
          <a:p>
            <a:pPr>
              <a:buNone/>
            </a:pPr>
            <a:endParaRPr lang="en-US" dirty="0" smtClean="0"/>
          </a:p>
          <a:p>
            <a:pPr>
              <a:buNone/>
            </a:pPr>
            <a:r>
              <a:rPr lang="en-US" dirty="0" smtClean="0"/>
              <a:t>Recommended by Oracle Fusion Guide:</a:t>
            </a:r>
          </a:p>
          <a:p>
            <a:r>
              <a:rPr lang="en-US" b="0" dirty="0" smtClean="0"/>
              <a:t>If your highest concern and priority is to limit the number of database connections, set </a:t>
            </a:r>
            <a:r>
              <a:rPr lang="en-US" b="0" i="1" dirty="0" err="1" smtClean="0"/>
              <a:t>jbo.doconnectionpooling</a:t>
            </a:r>
            <a:r>
              <a:rPr lang="en-US" b="0" i="1" dirty="0" smtClean="0"/>
              <a:t>=true</a:t>
            </a:r>
            <a:r>
              <a:rPr lang="en-US" b="0" dirty="0" smtClean="0"/>
              <a:t>  (in combination with </a:t>
            </a:r>
            <a:r>
              <a:rPr lang="en-US" b="0" i="1" dirty="0" err="1" smtClean="0"/>
              <a:t>jbo.txn.disconnect_level</a:t>
            </a:r>
            <a:r>
              <a:rPr lang="en-US" b="0" i="1" dirty="0" smtClean="0"/>
              <a:t>=1</a:t>
            </a:r>
            <a:r>
              <a:rPr lang="en-US" b="0" dirty="0" smtClean="0"/>
              <a:t>), otherwise leave it at false (default)</a:t>
            </a:r>
          </a:p>
          <a:p>
            <a:r>
              <a:rPr lang="en-US" b="0" dirty="0" smtClean="0"/>
              <a:t>Option for ADF applications with proportionally many root AMs, many users and many database connections for each user</a:t>
            </a:r>
          </a:p>
          <a:p>
            <a:endParaRPr lang="en-US" b="1" dirty="0" smtClean="0"/>
          </a:p>
          <a:p>
            <a:pPr>
              <a:buNone/>
            </a:pPr>
            <a:endParaRPr lang="en-US"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logging on</a:t>
            </a:r>
            <a:endParaRPr lang="en-US" dirty="0"/>
          </a:p>
        </p:txBody>
      </p:sp>
      <p:sp>
        <p:nvSpPr>
          <p:cNvPr id="3" name="Content Placeholder 2"/>
          <p:cNvSpPr>
            <a:spLocks noGrp="1"/>
          </p:cNvSpPr>
          <p:nvPr>
            <p:ph idx="1"/>
          </p:nvPr>
        </p:nvSpPr>
        <p:spPr>
          <a:xfrm>
            <a:off x="457200" y="1844824"/>
            <a:ext cx="8211600" cy="4752528"/>
          </a:xfrm>
        </p:spPr>
        <p:txBody>
          <a:bodyPr/>
          <a:lstStyle/>
          <a:p>
            <a:r>
              <a:rPr lang="en-US" b="0" dirty="0" smtClean="0"/>
              <a:t>Switch to </a:t>
            </a:r>
            <a:r>
              <a:rPr lang="en-US" dirty="0" smtClean="0"/>
              <a:t>SEVERE</a:t>
            </a:r>
            <a:r>
              <a:rPr lang="en-US" b="0" dirty="0" smtClean="0"/>
              <a:t> at the WLS / EM level</a:t>
            </a:r>
          </a:p>
        </p:txBody>
      </p:sp>
      <p:pic>
        <p:nvPicPr>
          <p:cNvPr id="2050" name="Picture 2"/>
          <p:cNvPicPr>
            <a:picLocks noChangeAspect="1" noChangeArrowheads="1"/>
          </p:cNvPicPr>
          <p:nvPr/>
        </p:nvPicPr>
        <p:blipFill>
          <a:blip r:embed="rId2" cstate="print"/>
          <a:srcRect/>
          <a:stretch>
            <a:fillRect/>
          </a:stretch>
        </p:blipFill>
        <p:spPr bwMode="auto">
          <a:xfrm>
            <a:off x="777998" y="2517229"/>
            <a:ext cx="7610426" cy="35040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are happening….</a:t>
            </a:r>
            <a:endParaRPr lang="en-US" dirty="0"/>
          </a:p>
        </p:txBody>
      </p:sp>
      <p:sp>
        <p:nvSpPr>
          <p:cNvPr id="4" name="Oval 3"/>
          <p:cNvSpPr/>
          <p:nvPr/>
        </p:nvSpPr>
        <p:spPr>
          <a:xfrm>
            <a:off x="3347864" y="3068960"/>
            <a:ext cx="2448272" cy="1944216"/>
          </a:xfrm>
          <a:prstGeom prst="ellipse">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Too Soon</a:t>
            </a: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Executed too soon (1)</a:t>
            </a:r>
            <a:endParaRPr lang="en-US" dirty="0"/>
          </a:p>
        </p:txBody>
      </p:sp>
      <p:sp>
        <p:nvSpPr>
          <p:cNvPr id="3" name="Content Placeholder 2"/>
          <p:cNvSpPr>
            <a:spLocks noGrp="1"/>
          </p:cNvSpPr>
          <p:nvPr>
            <p:ph idx="1"/>
          </p:nvPr>
        </p:nvSpPr>
        <p:spPr>
          <a:xfrm>
            <a:off x="1187624" y="1916832"/>
            <a:ext cx="7499176" cy="4209331"/>
          </a:xfrm>
        </p:spPr>
        <p:txBody>
          <a:bodyPr>
            <a:normAutofit/>
          </a:bodyPr>
          <a:lstStyle/>
          <a:p>
            <a:r>
              <a:rPr lang="en-US" b="0" dirty="0" smtClean="0"/>
              <a:t>Example: </a:t>
            </a:r>
            <a:r>
              <a:rPr lang="en-US" b="0" i="1" dirty="0" smtClean="0"/>
              <a:t>af:panelTabbed</a:t>
            </a:r>
            <a:r>
              <a:rPr lang="en-US" b="0" dirty="0" smtClean="0"/>
              <a:t> component with in each </a:t>
            </a:r>
            <a:r>
              <a:rPr lang="en-US" b="0" i="1" dirty="0" smtClean="0"/>
              <a:t>af: showDetailItem </a:t>
            </a:r>
            <a:r>
              <a:rPr lang="en-US" b="0" dirty="0" smtClean="0"/>
              <a:t>an </a:t>
            </a:r>
            <a:r>
              <a:rPr lang="en-US" b="0" i="1" dirty="0" smtClean="0"/>
              <a:t>af:region</a:t>
            </a:r>
            <a:r>
              <a:rPr lang="en-US" b="0" dirty="0" smtClean="0"/>
              <a:t> that starts a </a:t>
            </a:r>
            <a:r>
              <a:rPr lang="en-US" b="0" dirty="0" err="1" smtClean="0"/>
              <a:t>taskflow</a:t>
            </a:r>
            <a:r>
              <a:rPr lang="en-US" b="0" dirty="0" smtClean="0"/>
              <a:t> execution</a:t>
            </a:r>
          </a:p>
        </p:txBody>
      </p:sp>
      <p:pic>
        <p:nvPicPr>
          <p:cNvPr id="7171" name="Picture 3"/>
          <p:cNvPicPr>
            <a:picLocks noChangeAspect="1" noChangeArrowheads="1"/>
          </p:cNvPicPr>
          <p:nvPr/>
        </p:nvPicPr>
        <p:blipFill>
          <a:blip r:embed="rId2" cstate="print"/>
          <a:srcRect/>
          <a:stretch>
            <a:fillRect/>
          </a:stretch>
        </p:blipFill>
        <p:spPr bwMode="auto">
          <a:xfrm>
            <a:off x="395764" y="2636912"/>
            <a:ext cx="8424708"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are happening….</a:t>
            </a:r>
            <a:endParaRPr lang="en-US" dirty="0"/>
          </a:p>
        </p:txBody>
      </p:sp>
      <p:sp>
        <p:nvSpPr>
          <p:cNvPr id="4" name="Oval 3"/>
          <p:cNvSpPr/>
          <p:nvPr/>
        </p:nvSpPr>
        <p:spPr>
          <a:xfrm>
            <a:off x="683568" y="4581128"/>
            <a:ext cx="2448272" cy="1944216"/>
          </a:xfrm>
          <a:prstGeom prst="ellipse">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Too Soon</a:t>
            </a:r>
            <a:endParaRPr lang="en-US" sz="3200" dirty="0"/>
          </a:p>
        </p:txBody>
      </p:sp>
      <p:sp>
        <p:nvSpPr>
          <p:cNvPr id="5" name="Oval 4"/>
          <p:cNvSpPr/>
          <p:nvPr/>
        </p:nvSpPr>
        <p:spPr>
          <a:xfrm>
            <a:off x="3491880" y="2276872"/>
            <a:ext cx="2448272" cy="1944216"/>
          </a:xfrm>
          <a:prstGeom prst="ellipse">
            <a:avLst/>
          </a:prstGeom>
          <a:solidFill>
            <a:schemeClr val="accent1">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Too Often</a:t>
            </a:r>
            <a:endParaRPr lang="en-US" sz="2800" dirty="0"/>
          </a:p>
        </p:txBody>
      </p:sp>
      <p:sp>
        <p:nvSpPr>
          <p:cNvPr id="6" name="Oval 5"/>
          <p:cNvSpPr/>
          <p:nvPr/>
        </p:nvSpPr>
        <p:spPr>
          <a:xfrm>
            <a:off x="683568" y="1988840"/>
            <a:ext cx="2448272" cy="1944216"/>
          </a:xfrm>
          <a:prstGeom prst="ellipse">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Too Slowly</a:t>
            </a:r>
            <a:endParaRPr lang="en-US" sz="2800" dirty="0"/>
          </a:p>
        </p:txBody>
      </p:sp>
      <p:sp>
        <p:nvSpPr>
          <p:cNvPr id="7" name="Oval 6"/>
          <p:cNvSpPr/>
          <p:nvPr/>
        </p:nvSpPr>
        <p:spPr>
          <a:xfrm>
            <a:off x="6732240" y="1988840"/>
            <a:ext cx="1152128" cy="648072"/>
          </a:xfrm>
          <a:prstGeom prst="ellipse">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Too Little</a:t>
            </a:r>
            <a:endParaRPr lang="en-US" sz="1600" dirty="0"/>
          </a:p>
        </p:txBody>
      </p:sp>
      <p:sp>
        <p:nvSpPr>
          <p:cNvPr id="8" name="Oval 7"/>
          <p:cNvSpPr/>
          <p:nvPr/>
        </p:nvSpPr>
        <p:spPr>
          <a:xfrm>
            <a:off x="5220072" y="3717032"/>
            <a:ext cx="3600400" cy="2880320"/>
          </a:xfrm>
          <a:prstGeom prst="ellipse">
            <a:avLst/>
          </a:prstGeom>
          <a:solidFill>
            <a:schemeClr val="accent6">
              <a:lumMod val="75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t>Too Big</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par>
                          <p:cTn id="15" fill="hold">
                            <p:stCondLst>
                              <p:cond delay="500"/>
                            </p:stCondLst>
                            <p:childTnLst>
                              <p:par>
                                <p:cTn id="16" presetID="5" presetClass="exit" presetSubtype="10" fill="hold" grpId="1" nodeType="afterEffect">
                                  <p:stCondLst>
                                    <p:cond delay="500"/>
                                  </p:stCondLst>
                                  <p:childTnLst>
                                    <p:animEffect transition="out" filter="checkerboard(across)">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1500"/>
                            </p:stCondLst>
                            <p:childTnLst>
                              <p:par>
                                <p:cTn id="20" presetID="5" presetClass="entr" presetSubtype="10" fill="hold" grpId="2" nodeType="after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par>
                          <p:cTn id="23" fill="hold">
                            <p:stCondLst>
                              <p:cond delay="2500"/>
                            </p:stCondLst>
                            <p:childTnLst>
                              <p:par>
                                <p:cTn id="24" presetID="5" presetClass="exit" presetSubtype="10" fill="hold" grpId="4" nodeType="afterEffect">
                                  <p:stCondLst>
                                    <p:cond delay="500"/>
                                  </p:stCondLst>
                                  <p:childTnLst>
                                    <p:animEffect transition="out" filter="checkerboard(across)">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par>
                          <p:cTn id="27" fill="hold">
                            <p:stCondLst>
                              <p:cond delay="3500"/>
                            </p:stCondLst>
                            <p:childTnLst>
                              <p:par>
                                <p:cTn id="28" presetID="5" presetClass="entr" presetSubtype="10" fill="hold" grpId="3" nodeType="afterEffect">
                                  <p:stCondLst>
                                    <p:cond delay="50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par>
                          <p:cTn id="31" fill="hold">
                            <p:stCondLst>
                              <p:cond delay="4500"/>
                            </p:stCondLst>
                            <p:childTnLst>
                              <p:par>
                                <p:cTn id="32" presetID="5" presetClass="exit" presetSubtype="10" fill="hold" grpId="5" nodeType="afterEffect">
                                  <p:stCondLst>
                                    <p:cond delay="500"/>
                                  </p:stCondLst>
                                  <p:childTnLst>
                                    <p:animEffect transition="out" filter="checkerboard(across)">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par>
                          <p:cTn id="35" fill="hold">
                            <p:stCondLst>
                              <p:cond delay="5500"/>
                            </p:stCondLst>
                            <p:childTnLst>
                              <p:par>
                                <p:cTn id="36" presetID="5" presetClass="entr" presetSubtype="10" fill="hold" grpId="6" nodeType="after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0" fill="hold"/>
                                        <p:tgtEl>
                                          <p:spTgt spid="6"/>
                                        </p:tgtEl>
                                        <p:attrNameLst>
                                          <p:attrName>ppt_x</p:attrName>
                                        </p:attrNameLst>
                                      </p:cBhvr>
                                      <p:tavLst>
                                        <p:tav tm="0">
                                          <p:val>
                                            <p:strVal val="#ppt_x"/>
                                          </p:val>
                                        </p:tav>
                                        <p:tav tm="100000">
                                          <p:val>
                                            <p:strVal val="#ppt_x"/>
                                          </p:val>
                                        </p:tav>
                                      </p:tavLst>
                                    </p:anim>
                                    <p:anim calcmode="lin" valueType="num">
                                      <p:cBhvr additive="base">
                                        <p:cTn id="4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5" grpId="5" animBg="1"/>
      <p:bldP spid="5" grpId="6"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Executed too soon (2)</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769990" y="2204864"/>
            <a:ext cx="4120910" cy="403244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74566" y="2348880"/>
            <a:ext cx="3861429" cy="2376264"/>
          </a:xfrm>
          <a:prstGeom prst="rect">
            <a:avLst/>
          </a:prstGeom>
          <a:noFill/>
          <a:ln w="9525">
            <a:noFill/>
            <a:miter lim="800000"/>
            <a:headEnd/>
            <a:tailEnd/>
          </a:ln>
        </p:spPr>
      </p:pic>
      <p:sp>
        <p:nvSpPr>
          <p:cNvPr id="7" name="TextBox 6"/>
          <p:cNvSpPr txBox="1"/>
          <p:nvPr/>
        </p:nvSpPr>
        <p:spPr>
          <a:xfrm>
            <a:off x="1187624" y="1556792"/>
            <a:ext cx="1180772" cy="369332"/>
          </a:xfrm>
          <a:prstGeom prst="rect">
            <a:avLst/>
          </a:prstGeom>
          <a:noFill/>
        </p:spPr>
        <p:txBody>
          <a:bodyPr wrap="none" rtlCol="0">
            <a:spAutoFit/>
          </a:bodyPr>
          <a:lstStyle/>
          <a:p>
            <a:r>
              <a:rPr lang="en-US" dirty="0" smtClean="0">
                <a:latin typeface="Gill Sans"/>
              </a:rPr>
              <a:t>.</a:t>
            </a:r>
            <a:r>
              <a:rPr lang="en-US" dirty="0" err="1" smtClean="0">
                <a:latin typeface="Gill Sans"/>
              </a:rPr>
              <a:t>jsff</a:t>
            </a:r>
            <a:r>
              <a:rPr lang="en-US" dirty="0" smtClean="0">
                <a:latin typeface="Gill Sans"/>
              </a:rPr>
              <a:t> page:</a:t>
            </a:r>
            <a:endParaRPr lang="en-US" dirty="0">
              <a:latin typeface="Gill Sans"/>
            </a:endParaRPr>
          </a:p>
        </p:txBody>
      </p:sp>
      <p:sp>
        <p:nvSpPr>
          <p:cNvPr id="8" name="TextBox 7"/>
          <p:cNvSpPr txBox="1"/>
          <p:nvPr/>
        </p:nvSpPr>
        <p:spPr>
          <a:xfrm>
            <a:off x="5796136" y="1556792"/>
            <a:ext cx="1813317" cy="369332"/>
          </a:xfrm>
          <a:prstGeom prst="rect">
            <a:avLst/>
          </a:prstGeom>
          <a:noFill/>
        </p:spPr>
        <p:txBody>
          <a:bodyPr wrap="none" rtlCol="0">
            <a:spAutoFit/>
          </a:bodyPr>
          <a:lstStyle/>
          <a:p>
            <a:r>
              <a:rPr lang="en-US" dirty="0" err="1" smtClean="0">
                <a:latin typeface="Gill Sans"/>
              </a:rPr>
              <a:t>PageDefinition</a:t>
            </a:r>
            <a:r>
              <a:rPr lang="en-US" dirty="0" smtClean="0">
                <a:latin typeface="Gill Sans"/>
              </a:rPr>
              <a:t>:</a:t>
            </a:r>
            <a:endParaRPr lang="en-US" dirty="0">
              <a:latin typeface="Gill San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Executed too soon (3)</a:t>
            </a:r>
            <a:endParaRPr lang="en-US" dirty="0"/>
          </a:p>
        </p:txBody>
      </p:sp>
      <p:sp>
        <p:nvSpPr>
          <p:cNvPr id="3" name="Content Placeholder 2"/>
          <p:cNvSpPr>
            <a:spLocks noGrp="1"/>
          </p:cNvSpPr>
          <p:nvPr>
            <p:ph idx="1"/>
          </p:nvPr>
        </p:nvSpPr>
        <p:spPr>
          <a:xfrm>
            <a:off x="457200" y="1772816"/>
            <a:ext cx="8211600" cy="4824536"/>
          </a:xfrm>
        </p:spPr>
        <p:txBody>
          <a:bodyPr>
            <a:normAutofit/>
          </a:bodyPr>
          <a:lstStyle/>
          <a:p>
            <a:r>
              <a:rPr lang="en-US" b="0" dirty="0" smtClean="0"/>
              <a:t>Use </a:t>
            </a:r>
            <a:r>
              <a:rPr lang="en-US" b="0" i="1" dirty="0" smtClean="0"/>
              <a:t>childCreation="lazyUncached“ </a:t>
            </a:r>
            <a:r>
              <a:rPr lang="en-US" b="0" dirty="0" smtClean="0"/>
              <a:t>or </a:t>
            </a:r>
            <a:r>
              <a:rPr lang="en-US" b="0" i="1" dirty="0" smtClean="0"/>
              <a:t>childCreation="lazy“  </a:t>
            </a:r>
            <a:r>
              <a:rPr lang="en-US" b="0" dirty="0" smtClean="0"/>
              <a:t>to defer </a:t>
            </a:r>
            <a:r>
              <a:rPr lang="en-US" b="0" dirty="0" err="1" smtClean="0"/>
              <a:t>taskflow</a:t>
            </a:r>
            <a:r>
              <a:rPr lang="en-US" b="0" dirty="0" smtClean="0"/>
              <a:t> execution of all tabs until the tab is opened</a:t>
            </a:r>
          </a:p>
          <a:p>
            <a:endParaRPr lang="en-US" b="0" dirty="0" smtClean="0"/>
          </a:p>
          <a:p>
            <a:endParaRPr lang="en-US" b="0" dirty="0" smtClean="0"/>
          </a:p>
          <a:p>
            <a:pPr>
              <a:buNone/>
            </a:pPr>
            <a:endParaRPr lang="en-US" b="0" dirty="0" smtClean="0"/>
          </a:p>
          <a:p>
            <a:endParaRPr lang="en-US" b="0" dirty="0" smtClean="0"/>
          </a:p>
          <a:p>
            <a:r>
              <a:rPr lang="en-US" b="0" dirty="0" smtClean="0"/>
              <a:t>For popups, use </a:t>
            </a:r>
            <a:r>
              <a:rPr lang="en-US" b="0" i="1" dirty="0" smtClean="0"/>
              <a:t>childCreation="deferred</a:t>
            </a:r>
            <a:r>
              <a:rPr lang="en-US" b="0" dirty="0" smtClean="0"/>
              <a:t>”</a:t>
            </a:r>
          </a:p>
          <a:p>
            <a:pPr>
              <a:buNone/>
            </a:pPr>
            <a:endParaRPr lang="en-US" b="0" dirty="0" smtClean="0"/>
          </a:p>
          <a:p>
            <a:endParaRPr lang="en-US" b="0" dirty="0" smtClean="0"/>
          </a:p>
          <a:p>
            <a:r>
              <a:rPr lang="en-US" b="0" dirty="0" smtClean="0"/>
              <a:t>For tasklows in regions, use </a:t>
            </a:r>
            <a:r>
              <a:rPr lang="en-US" b="0" i="1" dirty="0" smtClean="0"/>
              <a:t>activation="conditional</a:t>
            </a:r>
            <a:r>
              <a:rPr lang="en-US" b="0" dirty="0" smtClean="0"/>
              <a:t>" and a RefreshCondition on the </a:t>
            </a:r>
            <a:r>
              <a:rPr lang="en-US" b="0" dirty="0" err="1" smtClean="0"/>
              <a:t>taskflow</a:t>
            </a:r>
            <a:r>
              <a:rPr lang="en-US" b="0" dirty="0" smtClean="0"/>
              <a:t> executable</a:t>
            </a:r>
            <a:endParaRPr lang="en-US" b="0" dirty="0"/>
          </a:p>
        </p:txBody>
      </p:sp>
      <p:pic>
        <p:nvPicPr>
          <p:cNvPr id="1026" name="Picture 2"/>
          <p:cNvPicPr>
            <a:picLocks noChangeAspect="1" noChangeArrowheads="1"/>
          </p:cNvPicPr>
          <p:nvPr/>
        </p:nvPicPr>
        <p:blipFill>
          <a:blip r:embed="rId2" cstate="print"/>
          <a:srcRect/>
          <a:stretch>
            <a:fillRect/>
          </a:stretch>
        </p:blipFill>
        <p:spPr bwMode="auto">
          <a:xfrm>
            <a:off x="2627784" y="2420888"/>
            <a:ext cx="3917235" cy="122413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483768" y="5445224"/>
            <a:ext cx="5838813" cy="937783"/>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2699792" y="4149080"/>
            <a:ext cx="2952750" cy="20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Instantiated too soon</a:t>
            </a:r>
            <a:endParaRPr lang="en-US" dirty="0"/>
          </a:p>
        </p:txBody>
      </p:sp>
      <p:sp>
        <p:nvSpPr>
          <p:cNvPr id="3" name="Content Placeholder 2"/>
          <p:cNvSpPr>
            <a:spLocks noGrp="1"/>
          </p:cNvSpPr>
          <p:nvPr>
            <p:ph idx="1"/>
          </p:nvPr>
        </p:nvSpPr>
        <p:spPr>
          <a:xfrm>
            <a:off x="457200" y="1844824"/>
            <a:ext cx="8211600" cy="4752528"/>
          </a:xfrm>
        </p:spPr>
        <p:txBody>
          <a:bodyPr>
            <a:normAutofit/>
          </a:bodyPr>
          <a:lstStyle/>
          <a:p>
            <a:r>
              <a:rPr lang="en-US" b="0" dirty="0" smtClean="0"/>
              <a:t>Defer the runtime instantiation of ViewObject and nested ApplicationModule instances until the time they are used</a:t>
            </a:r>
            <a:endParaRPr lang="en-US" b="0" dirty="0"/>
          </a:p>
        </p:txBody>
      </p:sp>
      <p:pic>
        <p:nvPicPr>
          <p:cNvPr id="43009" name="Picture 1"/>
          <p:cNvPicPr>
            <a:picLocks noChangeAspect="1" noChangeArrowheads="1"/>
          </p:cNvPicPr>
          <p:nvPr/>
        </p:nvPicPr>
        <p:blipFill>
          <a:blip r:embed="rId2" cstate="print"/>
          <a:srcRect/>
          <a:stretch>
            <a:fillRect/>
          </a:stretch>
        </p:blipFill>
        <p:spPr bwMode="auto">
          <a:xfrm>
            <a:off x="2867000" y="2636912"/>
            <a:ext cx="3217168" cy="3907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Loaded too soon</a:t>
            </a:r>
            <a:br>
              <a:rPr lang="en-US" dirty="0" smtClean="0"/>
            </a:br>
            <a:r>
              <a:rPr lang="en-US" sz="2800" dirty="0" smtClean="0"/>
              <a:t>Immediate versus lazy</a:t>
            </a:r>
            <a:endParaRPr lang="en-US" sz="2800" dirty="0"/>
          </a:p>
        </p:txBody>
      </p:sp>
      <p:sp>
        <p:nvSpPr>
          <p:cNvPr id="3" name="Content Placeholder 2"/>
          <p:cNvSpPr>
            <a:spLocks noGrp="1"/>
          </p:cNvSpPr>
          <p:nvPr>
            <p:ph idx="1"/>
          </p:nvPr>
        </p:nvSpPr>
        <p:spPr/>
        <p:txBody>
          <a:bodyPr>
            <a:normAutofit/>
          </a:bodyPr>
          <a:lstStyle/>
          <a:p>
            <a:pPr>
              <a:buNone/>
            </a:pPr>
            <a:r>
              <a:rPr lang="en-US" b="0" dirty="0" smtClean="0"/>
              <a:t>Important to consider for the following components:</a:t>
            </a:r>
          </a:p>
          <a:p>
            <a:pPr>
              <a:buNone/>
            </a:pPr>
            <a:endParaRPr lang="en-US" b="0" dirty="0" smtClean="0"/>
          </a:p>
          <a:p>
            <a:r>
              <a:rPr lang="en-US" b="0" i="1" dirty="0" smtClean="0"/>
              <a:t>af:table, af:treeTable, af:tree</a:t>
            </a:r>
          </a:p>
          <a:p>
            <a:r>
              <a:rPr lang="en-US" b="0" i="1" dirty="0" err="1" smtClean="0"/>
              <a:t>af:popup</a:t>
            </a:r>
            <a:endParaRPr lang="en-US" b="0" i="1" dirty="0" smtClean="0"/>
          </a:p>
          <a:p>
            <a:r>
              <a:rPr lang="en-US" b="0" i="1" dirty="0" err="1" smtClean="0"/>
              <a:t>af:menu</a:t>
            </a:r>
            <a:endParaRPr lang="en-US" b="0" i="1" dirty="0" smtClean="0"/>
          </a:p>
          <a:p>
            <a:r>
              <a:rPr lang="en-US" b="0" i="1" dirty="0" err="1" smtClean="0"/>
              <a:t>dvt</a:t>
            </a:r>
            <a:r>
              <a:rPr lang="en-US" b="0" i="1" dirty="0" smtClean="0"/>
              <a:t>&lt;xxx&gt;  </a:t>
            </a:r>
            <a:r>
              <a:rPr lang="en-US" b="0" dirty="0" smtClean="0"/>
              <a:t>(graphs)</a:t>
            </a:r>
          </a:p>
          <a:p>
            <a:endParaRPr lang="en-US" b="0" dirty="0" smtClean="0"/>
          </a:p>
          <a:p>
            <a:pPr>
              <a:buNone/>
            </a:pPr>
            <a:endParaRPr lang="en-US" b="0" dirty="0" smtClean="0"/>
          </a:p>
          <a:p>
            <a:r>
              <a:rPr lang="en-US" b="0" dirty="0" smtClean="0"/>
              <a:t>Lazy delivery should be used for tables, or other stamped components, which are known to have a slow fetch time (when they show many records, or the query is slow)</a:t>
            </a:r>
          </a:p>
        </p:txBody>
      </p:sp>
      <p:sp>
        <p:nvSpPr>
          <p:cNvPr id="4" name="TextBox 3"/>
          <p:cNvSpPr txBox="1"/>
          <p:nvPr/>
        </p:nvSpPr>
        <p:spPr>
          <a:xfrm>
            <a:off x="899592" y="6021288"/>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your pages smart</a:t>
            </a:r>
            <a:endParaRPr lang="en-US" dirty="0"/>
          </a:p>
        </p:txBody>
      </p:sp>
      <p:sp>
        <p:nvSpPr>
          <p:cNvPr id="3" name="Content Placeholder 2"/>
          <p:cNvSpPr>
            <a:spLocks noGrp="1"/>
          </p:cNvSpPr>
          <p:nvPr>
            <p:ph idx="1"/>
          </p:nvPr>
        </p:nvSpPr>
        <p:spPr/>
        <p:txBody>
          <a:bodyPr>
            <a:normAutofit/>
          </a:bodyPr>
          <a:lstStyle/>
          <a:p>
            <a:r>
              <a:rPr lang="en-US" b="0" dirty="0" smtClean="0"/>
              <a:t>Do not display too much data on a page, keep your page design simple if possible</a:t>
            </a:r>
          </a:p>
          <a:p>
            <a:r>
              <a:rPr lang="en-US" b="0" dirty="0" smtClean="0"/>
              <a:t>Some organizations do still have old browsers (IE7) that can handle limited amounts of HTML and JavaScript</a:t>
            </a:r>
          </a:p>
          <a:p>
            <a:r>
              <a:rPr lang="en-US" b="0" dirty="0" smtClean="0"/>
              <a:t>Do not unnecessarily query data that is not immediately needed (unopened tree nodes, inactive tabs, invisible popups, unopened dropdown lists, etc.)</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274638"/>
            <a:ext cx="4176464" cy="850106"/>
          </a:xfrm>
        </p:spPr>
        <p:txBody>
          <a:bodyPr/>
          <a:lstStyle/>
          <a:p>
            <a:pPr marL="514350" indent="-514350" algn="ctr"/>
            <a:r>
              <a:rPr lang="en-US" sz="2800" dirty="0" smtClean="0"/>
              <a:t>Example bad practice ADF10g app</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32" y="1241806"/>
            <a:ext cx="9134638" cy="5643578"/>
          </a:xfrm>
          <a:prstGeom prst="rect">
            <a:avLst/>
          </a:prstGeom>
          <a:noFill/>
          <a:ln w="9525">
            <a:noFill/>
            <a:miter lim="800000"/>
            <a:headEnd/>
            <a:tailEnd/>
          </a:ln>
        </p:spPr>
      </p:pic>
      <p:sp>
        <p:nvSpPr>
          <p:cNvPr id="6" name="Block Arc 5"/>
          <p:cNvSpPr/>
          <p:nvPr/>
        </p:nvSpPr>
        <p:spPr>
          <a:xfrm flipV="1">
            <a:off x="3428992" y="2170500"/>
            <a:ext cx="3929090" cy="1428760"/>
          </a:xfrm>
          <a:prstGeom prst="blockArc">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C000"/>
              </a:solidFill>
            </a:endParaRPr>
          </a:p>
        </p:txBody>
      </p:sp>
      <p:sp>
        <p:nvSpPr>
          <p:cNvPr id="7" name="Up Arrow 6"/>
          <p:cNvSpPr/>
          <p:nvPr/>
        </p:nvSpPr>
        <p:spPr>
          <a:xfrm>
            <a:off x="2714612" y="2884880"/>
            <a:ext cx="484632" cy="642942"/>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val 7"/>
          <p:cNvSpPr/>
          <p:nvPr/>
        </p:nvSpPr>
        <p:spPr>
          <a:xfrm>
            <a:off x="7858148" y="5099458"/>
            <a:ext cx="1000132" cy="8572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t>?</a:t>
            </a:r>
            <a:endParaRPr lang="nl-NL" sz="9600" dirty="0"/>
          </a:p>
        </p:txBody>
      </p:sp>
      <p:sp>
        <p:nvSpPr>
          <p:cNvPr id="9" name="Rectangle 8"/>
          <p:cNvSpPr/>
          <p:nvPr/>
        </p:nvSpPr>
        <p:spPr>
          <a:xfrm>
            <a:off x="7931809" y="5813838"/>
            <a:ext cx="1212191" cy="707886"/>
          </a:xfrm>
          <a:prstGeom prst="rect">
            <a:avLst/>
          </a:prstGeom>
        </p:spPr>
        <p:txBody>
          <a:bodyPr wrap="none">
            <a:spAutoFit/>
          </a:bodyPr>
          <a:lstStyle/>
          <a:p>
            <a:r>
              <a:rPr lang="en-US" sz="4000" b="1" dirty="0" smtClean="0"/>
              <a:t>15%</a:t>
            </a:r>
            <a:endParaRPr lang="nl-NL" sz="4000" b="1" dirty="0"/>
          </a:p>
        </p:txBody>
      </p:sp>
      <p:sp>
        <p:nvSpPr>
          <p:cNvPr id="10" name="Frame 9"/>
          <p:cNvSpPr/>
          <p:nvPr/>
        </p:nvSpPr>
        <p:spPr>
          <a:xfrm>
            <a:off x="7000892" y="1170368"/>
            <a:ext cx="2071670" cy="1357322"/>
          </a:xfrm>
          <a:prstGeom prst="fra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1" name="TextBox 10"/>
          <p:cNvSpPr txBox="1"/>
          <p:nvPr/>
        </p:nvSpPr>
        <p:spPr>
          <a:xfrm>
            <a:off x="7215206" y="1384682"/>
            <a:ext cx="1212191" cy="707886"/>
          </a:xfrm>
          <a:prstGeom prst="rect">
            <a:avLst/>
          </a:prstGeom>
          <a:noFill/>
        </p:spPr>
        <p:txBody>
          <a:bodyPr wrap="none" rtlCol="0">
            <a:spAutoFit/>
          </a:bodyPr>
          <a:lstStyle/>
          <a:p>
            <a:r>
              <a:rPr lang="en-US" sz="4000" b="1" dirty="0" smtClean="0"/>
              <a:t>30%</a:t>
            </a:r>
            <a:endParaRPr lang="nl-NL" sz="4000" b="1" dirty="0"/>
          </a:p>
        </p:txBody>
      </p:sp>
      <p:sp>
        <p:nvSpPr>
          <p:cNvPr id="12" name="TextBox 11"/>
          <p:cNvSpPr txBox="1"/>
          <p:nvPr/>
        </p:nvSpPr>
        <p:spPr>
          <a:xfrm>
            <a:off x="5002883" y="3456384"/>
            <a:ext cx="1212191" cy="707886"/>
          </a:xfrm>
          <a:prstGeom prst="rect">
            <a:avLst/>
          </a:prstGeom>
          <a:noFill/>
        </p:spPr>
        <p:txBody>
          <a:bodyPr wrap="none" rtlCol="0">
            <a:spAutoFit/>
          </a:bodyPr>
          <a:lstStyle/>
          <a:p>
            <a:r>
              <a:rPr lang="en-US" sz="4000" b="1" dirty="0" smtClean="0"/>
              <a:t>35%</a:t>
            </a:r>
            <a:endParaRPr lang="nl-NL" sz="4000" b="1" dirty="0"/>
          </a:p>
        </p:txBody>
      </p:sp>
      <p:sp>
        <p:nvSpPr>
          <p:cNvPr id="13" name="TextBox 12"/>
          <p:cNvSpPr txBox="1"/>
          <p:nvPr/>
        </p:nvSpPr>
        <p:spPr>
          <a:xfrm>
            <a:off x="2502553" y="3462878"/>
            <a:ext cx="1212191" cy="707886"/>
          </a:xfrm>
          <a:prstGeom prst="rect">
            <a:avLst/>
          </a:prstGeom>
          <a:noFill/>
        </p:spPr>
        <p:txBody>
          <a:bodyPr wrap="none" rtlCol="0">
            <a:spAutoFit/>
          </a:bodyPr>
          <a:lstStyle/>
          <a:p>
            <a:r>
              <a:rPr lang="en-US" sz="4000" b="1" dirty="0" smtClean="0"/>
              <a:t>15%</a:t>
            </a:r>
            <a:endParaRPr lang="nl-NL" sz="4000" b="1" dirty="0"/>
          </a:p>
        </p:txBody>
      </p:sp>
      <p:sp>
        <p:nvSpPr>
          <p:cNvPr id="14" name="Up Arrow 13"/>
          <p:cNvSpPr/>
          <p:nvPr/>
        </p:nvSpPr>
        <p:spPr>
          <a:xfrm>
            <a:off x="895627" y="5338282"/>
            <a:ext cx="484632" cy="642942"/>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TextBox 14"/>
          <p:cNvSpPr txBox="1"/>
          <p:nvPr/>
        </p:nvSpPr>
        <p:spPr>
          <a:xfrm>
            <a:off x="683568" y="5916280"/>
            <a:ext cx="926857" cy="707886"/>
          </a:xfrm>
          <a:prstGeom prst="rect">
            <a:avLst/>
          </a:prstGeom>
          <a:noFill/>
        </p:spPr>
        <p:txBody>
          <a:bodyPr wrap="none" rtlCol="0">
            <a:spAutoFit/>
          </a:bodyPr>
          <a:lstStyle/>
          <a:p>
            <a:r>
              <a:rPr lang="en-US" sz="4000" b="1" dirty="0" smtClean="0"/>
              <a:t>5%</a:t>
            </a:r>
            <a:endParaRPr lang="nl-NL"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P spid="11" grpId="0"/>
      <p:bldP spid="12" grpId="0"/>
      <p:bldP spid="13" grpId="0"/>
      <p:bldP spid="14" grpId="0" animBg="1"/>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are happening….</a:t>
            </a:r>
            <a:endParaRPr lang="en-US" dirty="0"/>
          </a:p>
        </p:txBody>
      </p:sp>
      <p:sp>
        <p:nvSpPr>
          <p:cNvPr id="7" name="Oval 6"/>
          <p:cNvSpPr/>
          <p:nvPr/>
        </p:nvSpPr>
        <p:spPr>
          <a:xfrm>
            <a:off x="3419872" y="2924944"/>
            <a:ext cx="2448272" cy="1944216"/>
          </a:xfrm>
          <a:prstGeom prst="ellipse">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Too Little</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little Caching</a:t>
            </a:r>
            <a:endParaRPr lang="en-US" dirty="0"/>
          </a:p>
        </p:txBody>
      </p:sp>
      <p:sp>
        <p:nvSpPr>
          <p:cNvPr id="3" name="Content Placeholder 2"/>
          <p:cNvSpPr>
            <a:spLocks noGrp="1"/>
          </p:cNvSpPr>
          <p:nvPr>
            <p:ph idx="1"/>
          </p:nvPr>
        </p:nvSpPr>
        <p:spPr>
          <a:xfrm>
            <a:off x="1043608" y="1655440"/>
            <a:ext cx="7162800" cy="5013920"/>
          </a:xfrm>
        </p:spPr>
        <p:txBody>
          <a:bodyPr>
            <a:noAutofit/>
          </a:bodyPr>
          <a:lstStyle/>
          <a:p>
            <a:r>
              <a:rPr lang="en-US" sz="2400" b="0" dirty="0" smtClean="0"/>
              <a:t>Use a shared application module to group view instances when you want to reuse lists of static data across the application</a:t>
            </a:r>
          </a:p>
        </p:txBody>
      </p:sp>
      <p:pic>
        <p:nvPicPr>
          <p:cNvPr id="6" name="Picture 2" descr="Project Properties dialog with shared AM"/>
          <p:cNvPicPr>
            <a:picLocks noChangeAspect="1" noChangeArrowheads="1"/>
          </p:cNvPicPr>
          <p:nvPr/>
        </p:nvPicPr>
        <p:blipFill>
          <a:blip r:embed="rId3" cstate="print"/>
          <a:srcRect/>
          <a:stretch>
            <a:fillRect/>
          </a:stretch>
        </p:blipFill>
        <p:spPr bwMode="auto">
          <a:xfrm>
            <a:off x="1763688" y="2564904"/>
            <a:ext cx="5544616" cy="396043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little JVM Heap size</a:t>
            </a:r>
            <a:endParaRPr lang="en-US" dirty="0"/>
          </a:p>
        </p:txBody>
      </p:sp>
      <p:sp>
        <p:nvSpPr>
          <p:cNvPr id="3" name="Content Placeholder 2"/>
          <p:cNvSpPr>
            <a:spLocks noGrp="1"/>
          </p:cNvSpPr>
          <p:nvPr>
            <p:ph idx="1"/>
          </p:nvPr>
        </p:nvSpPr>
        <p:spPr/>
        <p:txBody>
          <a:bodyPr/>
          <a:lstStyle/>
          <a:p>
            <a:pPr>
              <a:buNone/>
            </a:pPr>
            <a:r>
              <a:rPr lang="en-US" b="0" dirty="0" smtClean="0"/>
              <a:t>Recommended by Duncan Mills:</a:t>
            </a:r>
          </a:p>
          <a:p>
            <a:r>
              <a:rPr lang="en-US" b="0" dirty="0" smtClean="0"/>
              <a:t>Set (</a:t>
            </a:r>
            <a:r>
              <a:rPr lang="en-US" dirty="0" smtClean="0"/>
              <a:t>–</a:t>
            </a:r>
            <a:r>
              <a:rPr lang="en-US" dirty="0" err="1" smtClean="0"/>
              <a:t>Xms–Xmx</a:t>
            </a:r>
            <a:r>
              <a:rPr lang="en-US" b="0" dirty="0" smtClean="0"/>
              <a:t>) as large as possible within available physical memory</a:t>
            </a:r>
          </a:p>
          <a:p>
            <a:endParaRPr lang="en-US" b="0" dirty="0" smtClean="0"/>
          </a:p>
          <a:p>
            <a:r>
              <a:rPr lang="en-US" b="0" dirty="0" smtClean="0"/>
              <a:t>Generational parallel garbage collection strategy is recommended to maximize throughput: </a:t>
            </a:r>
            <a:r>
              <a:rPr lang="en-US" dirty="0" smtClean="0"/>
              <a:t>-</a:t>
            </a:r>
            <a:r>
              <a:rPr lang="en-US" b="1" dirty="0" smtClean="0"/>
              <a:t>Xgc:genpar</a:t>
            </a:r>
            <a:r>
              <a:rPr lang="en-US" dirty="0" smtClean="0"/>
              <a:t> </a:t>
            </a:r>
            <a:r>
              <a:rPr lang="en-US" b="0" dirty="0" smtClean="0"/>
              <a:t>(JRockit)</a:t>
            </a:r>
          </a:p>
          <a:p>
            <a:endParaRPr lang="en-US" b="0" dirty="0" smtClean="0"/>
          </a:p>
          <a:p>
            <a:endParaRPr lang="en-US" b="0" dirty="0"/>
          </a:p>
        </p:txBody>
      </p:sp>
      <p:pic>
        <p:nvPicPr>
          <p:cNvPr id="24580" name="Picture 4" descr="alt text"/>
          <p:cNvPicPr>
            <a:picLocks noChangeAspect="1" noChangeArrowheads="1"/>
          </p:cNvPicPr>
          <p:nvPr/>
        </p:nvPicPr>
        <p:blipFill>
          <a:blip r:embed="rId2" cstate="print"/>
          <a:srcRect/>
          <a:stretch>
            <a:fillRect/>
          </a:stretch>
        </p:blipFill>
        <p:spPr bwMode="auto">
          <a:xfrm>
            <a:off x="2627784" y="3659426"/>
            <a:ext cx="3852427" cy="308194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are happening….</a:t>
            </a:r>
            <a:endParaRPr lang="en-US" dirty="0"/>
          </a:p>
        </p:txBody>
      </p:sp>
      <p:sp>
        <p:nvSpPr>
          <p:cNvPr id="8" name="Oval 7"/>
          <p:cNvSpPr/>
          <p:nvPr/>
        </p:nvSpPr>
        <p:spPr>
          <a:xfrm>
            <a:off x="3491880" y="2996952"/>
            <a:ext cx="2448272" cy="1944216"/>
          </a:xfrm>
          <a:prstGeom prst="ellipse">
            <a:avLst/>
          </a:prstGeom>
          <a:solidFill>
            <a:schemeClr val="accent6">
              <a:lumMod val="75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Too Big</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are happening….</a:t>
            </a:r>
            <a:endParaRPr lang="en-US" dirty="0"/>
          </a:p>
        </p:txBody>
      </p:sp>
      <p:sp>
        <p:nvSpPr>
          <p:cNvPr id="6" name="Oval 5"/>
          <p:cNvSpPr/>
          <p:nvPr/>
        </p:nvSpPr>
        <p:spPr>
          <a:xfrm>
            <a:off x="3491880" y="2924944"/>
            <a:ext cx="2448272" cy="1944216"/>
          </a:xfrm>
          <a:prstGeom prst="ellipse">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Too Slowly</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548680"/>
            <a:ext cx="5184576" cy="990000"/>
          </a:xfrm>
        </p:spPr>
        <p:txBody>
          <a:bodyPr/>
          <a:lstStyle/>
          <a:p>
            <a:r>
              <a:rPr lang="en-US" dirty="0" smtClean="0"/>
              <a:t>Too big scope for managed beans</a:t>
            </a:r>
            <a:endParaRPr lang="en-US" dirty="0"/>
          </a:p>
        </p:txBody>
      </p:sp>
      <p:sp>
        <p:nvSpPr>
          <p:cNvPr id="3" name="Content Placeholder 2"/>
          <p:cNvSpPr>
            <a:spLocks noGrp="1"/>
          </p:cNvSpPr>
          <p:nvPr>
            <p:ph idx="1"/>
          </p:nvPr>
        </p:nvSpPr>
        <p:spPr/>
        <p:txBody>
          <a:bodyPr/>
          <a:lstStyle/>
          <a:p>
            <a:r>
              <a:rPr lang="en-US" dirty="0" smtClean="0"/>
              <a:t>Use as small memory scopes as possible</a:t>
            </a:r>
            <a:endParaRPr lang="en-US" dirty="0"/>
          </a:p>
        </p:txBody>
      </p:sp>
      <p:pic>
        <p:nvPicPr>
          <p:cNvPr id="3074" name="Picture 2" descr="http://www.jaypillai.com/wp-content/uploads/Screenshot-000008.png"/>
          <p:cNvPicPr>
            <a:picLocks noChangeAspect="1" noChangeArrowheads="1"/>
          </p:cNvPicPr>
          <p:nvPr/>
        </p:nvPicPr>
        <p:blipFill>
          <a:blip r:embed="rId3" cstate="print"/>
          <a:srcRect/>
          <a:stretch>
            <a:fillRect/>
          </a:stretch>
        </p:blipFill>
        <p:spPr bwMode="auto">
          <a:xfrm>
            <a:off x="1691680" y="2420888"/>
            <a:ext cx="5976664" cy="381900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548680"/>
            <a:ext cx="5328592" cy="990000"/>
          </a:xfrm>
        </p:spPr>
        <p:txBody>
          <a:bodyPr/>
          <a:lstStyle/>
          <a:p>
            <a:r>
              <a:rPr lang="en-US" dirty="0" smtClean="0"/>
              <a:t>Too much HTML to the browser (1)</a:t>
            </a:r>
            <a:endParaRPr lang="en-US" dirty="0"/>
          </a:p>
        </p:txBody>
      </p:sp>
      <p:sp>
        <p:nvSpPr>
          <p:cNvPr id="3" name="Content Placeholder 2"/>
          <p:cNvSpPr>
            <a:spLocks noGrp="1"/>
          </p:cNvSpPr>
          <p:nvPr>
            <p:ph idx="1"/>
          </p:nvPr>
        </p:nvSpPr>
        <p:spPr>
          <a:xfrm>
            <a:off x="1259632" y="1694581"/>
            <a:ext cx="7427168" cy="4830763"/>
          </a:xfrm>
        </p:spPr>
        <p:txBody>
          <a:bodyPr>
            <a:normAutofit/>
          </a:bodyPr>
          <a:lstStyle/>
          <a:p>
            <a:pPr>
              <a:buNone/>
            </a:pPr>
            <a:r>
              <a:rPr lang="en-US" b="0" dirty="0" smtClean="0"/>
              <a:t>	</a:t>
            </a:r>
            <a:r>
              <a:rPr lang="en-US" dirty="0" smtClean="0"/>
              <a:t>Make IDs of the following ADF faces </a:t>
            </a:r>
            <a:r>
              <a:rPr lang="en-US" b="1" dirty="0" smtClean="0"/>
              <a:t>container components </a:t>
            </a:r>
            <a:r>
              <a:rPr lang="en-US" dirty="0" smtClean="0"/>
              <a:t>as small as possible (max 2 characters):</a:t>
            </a:r>
          </a:p>
          <a:p>
            <a:pPr>
              <a:buNone/>
            </a:pPr>
            <a:endParaRPr lang="en-US" b="0" dirty="0" smtClean="0"/>
          </a:p>
          <a:p>
            <a:r>
              <a:rPr lang="en-US" b="0" i="1" dirty="0" smtClean="0"/>
              <a:t>	af:pageTemplate </a:t>
            </a:r>
          </a:p>
          <a:p>
            <a:r>
              <a:rPr lang="en-US" b="0" i="1" dirty="0" smtClean="0"/>
              <a:t>	af:region </a:t>
            </a:r>
          </a:p>
          <a:p>
            <a:r>
              <a:rPr lang="en-US" b="0" i="1" dirty="0" smtClean="0"/>
              <a:t>	af:panelCollection</a:t>
            </a:r>
          </a:p>
          <a:p>
            <a:r>
              <a:rPr lang="en-US" b="0" i="1" dirty="0" smtClean="0"/>
              <a:t>	af:table</a:t>
            </a:r>
          </a:p>
          <a:p>
            <a:r>
              <a:rPr lang="en-US" b="0" i="1" dirty="0" smtClean="0"/>
              <a:t>	af:treetable</a:t>
            </a:r>
          </a:p>
          <a:p>
            <a:r>
              <a:rPr lang="en-US" b="0" i="1" dirty="0" smtClean="0"/>
              <a:t>	af:tree</a:t>
            </a:r>
          </a:p>
          <a:p>
            <a:r>
              <a:rPr lang="en-US" b="0" i="1" dirty="0" smtClean="0"/>
              <a:t>  </a:t>
            </a:r>
            <a:r>
              <a:rPr lang="en-US" b="0" i="1" dirty="0" err="1" smtClean="0"/>
              <a:t>af:iterator</a:t>
            </a:r>
            <a:endParaRPr lang="en-US" b="0" i="1" dirty="0" smtClean="0"/>
          </a:p>
        </p:txBody>
      </p:sp>
      <p:pic>
        <p:nvPicPr>
          <p:cNvPr id="4" name="Picture 2"/>
          <p:cNvPicPr>
            <a:picLocks noChangeAspect="1" noChangeArrowheads="1"/>
          </p:cNvPicPr>
          <p:nvPr/>
        </p:nvPicPr>
        <p:blipFill>
          <a:blip r:embed="rId2" cstate="print"/>
          <a:srcRect/>
          <a:stretch>
            <a:fillRect/>
          </a:stretch>
        </p:blipFill>
        <p:spPr bwMode="auto">
          <a:xfrm>
            <a:off x="3275856" y="3861048"/>
            <a:ext cx="5531823"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63888" y="548680"/>
            <a:ext cx="5328592" cy="990000"/>
          </a:xfrm>
        </p:spPr>
        <p:txBody>
          <a:bodyPr/>
          <a:lstStyle/>
          <a:p>
            <a:r>
              <a:rPr lang="en-US" dirty="0" smtClean="0"/>
              <a:t>Too much HTML to the browser (2)</a:t>
            </a:r>
            <a:endParaRPr lang="en-US" dirty="0"/>
          </a:p>
        </p:txBody>
      </p:sp>
      <p:sp>
        <p:nvSpPr>
          <p:cNvPr id="3" name="Content Placeholder 2"/>
          <p:cNvSpPr>
            <a:spLocks noGrp="1"/>
          </p:cNvSpPr>
          <p:nvPr>
            <p:ph idx="1"/>
          </p:nvPr>
        </p:nvSpPr>
        <p:spPr/>
        <p:txBody>
          <a:bodyPr>
            <a:normAutofit/>
          </a:bodyPr>
          <a:lstStyle/>
          <a:p>
            <a:r>
              <a:rPr lang="en-US" b="0" dirty="0" smtClean="0"/>
              <a:t>Monitor HTTP traffic in browser (for example firebug)</a:t>
            </a:r>
          </a:p>
          <a:p>
            <a:r>
              <a:rPr lang="en-US" b="0" dirty="0" smtClean="0"/>
              <a:t>Look for big files</a:t>
            </a:r>
          </a:p>
        </p:txBody>
      </p:sp>
      <p:pic>
        <p:nvPicPr>
          <p:cNvPr id="1031" name="Picture 7"/>
          <p:cNvPicPr>
            <a:picLocks noChangeAspect="1" noChangeArrowheads="1"/>
          </p:cNvPicPr>
          <p:nvPr/>
        </p:nvPicPr>
        <p:blipFill>
          <a:blip r:embed="rId2" cstate="print"/>
          <a:srcRect/>
          <a:stretch>
            <a:fillRect/>
          </a:stretch>
        </p:blipFill>
        <p:spPr bwMode="auto">
          <a:xfrm>
            <a:off x="1619672" y="2924944"/>
            <a:ext cx="7104063" cy="2705100"/>
          </a:xfrm>
          <a:prstGeom prst="rect">
            <a:avLst/>
          </a:prstGeom>
          <a:noFill/>
          <a:ln w="9525">
            <a:noFill/>
            <a:miter lim="800000"/>
            <a:headEnd/>
            <a:tailEnd/>
          </a:ln>
        </p:spPr>
      </p:pic>
      <p:sp>
        <p:nvSpPr>
          <p:cNvPr id="14" name="TextBox 13"/>
          <p:cNvSpPr txBox="1"/>
          <p:nvPr/>
        </p:nvSpPr>
        <p:spPr>
          <a:xfrm>
            <a:off x="323528" y="4725144"/>
            <a:ext cx="825867" cy="369332"/>
          </a:xfrm>
          <a:prstGeom prst="rect">
            <a:avLst/>
          </a:prstGeom>
          <a:noFill/>
        </p:spPr>
        <p:txBody>
          <a:bodyPr wrap="none" rtlCol="0">
            <a:spAutoFit/>
          </a:bodyPr>
          <a:lstStyle/>
          <a:p>
            <a:r>
              <a:rPr lang="en-US" b="1" dirty="0" smtClean="0"/>
              <a:t>HTML</a:t>
            </a:r>
            <a:endParaRPr lang="en-US" b="1" dirty="0"/>
          </a:p>
        </p:txBody>
      </p:sp>
      <p:sp>
        <p:nvSpPr>
          <p:cNvPr id="15" name="Right Arrow 14"/>
          <p:cNvSpPr/>
          <p:nvPr/>
        </p:nvSpPr>
        <p:spPr>
          <a:xfrm>
            <a:off x="1187624" y="4653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419872" y="548680"/>
            <a:ext cx="5400600" cy="990000"/>
          </a:xfrm>
        </p:spPr>
        <p:txBody>
          <a:bodyPr/>
          <a:lstStyle/>
          <a:p>
            <a:r>
              <a:rPr lang="en-US" dirty="0" smtClean="0"/>
              <a:t>Too much HTML to the browser (3)</a:t>
            </a:r>
            <a:endParaRPr lang="en-US" dirty="0"/>
          </a:p>
        </p:txBody>
      </p:sp>
      <p:sp>
        <p:nvSpPr>
          <p:cNvPr id="3" name="Content Placeholder 2"/>
          <p:cNvSpPr>
            <a:spLocks noGrp="1"/>
          </p:cNvSpPr>
          <p:nvPr>
            <p:ph idx="1"/>
          </p:nvPr>
        </p:nvSpPr>
        <p:spPr/>
        <p:txBody>
          <a:bodyPr>
            <a:normAutofit/>
          </a:bodyPr>
          <a:lstStyle/>
          <a:p>
            <a:r>
              <a:rPr lang="en-US" b="0" dirty="0" smtClean="0"/>
              <a:t>Make the container component IDs as small as possible, for example:</a:t>
            </a:r>
          </a:p>
          <a:p>
            <a:pPr>
              <a:buNone/>
            </a:pPr>
            <a:r>
              <a:rPr lang="en-US" b="0" dirty="0" smtClean="0"/>
              <a:t>	&lt;af:pageTemplate </a:t>
            </a:r>
            <a:r>
              <a:rPr lang="en-US" dirty="0" smtClean="0"/>
              <a:t>id="t“ </a:t>
            </a:r>
            <a:r>
              <a:rPr lang="en-US" b="0" dirty="0" smtClean="0"/>
              <a:t>&gt; </a:t>
            </a:r>
          </a:p>
          <a:p>
            <a:pPr>
              <a:buNone/>
            </a:pPr>
            <a:r>
              <a:rPr lang="en-US" b="0" dirty="0" smtClean="0"/>
              <a:t>	&lt;af:panelCollection </a:t>
            </a:r>
            <a:r>
              <a:rPr lang="en-US" dirty="0" smtClean="0"/>
              <a:t>id="c“  </a:t>
            </a:r>
            <a:r>
              <a:rPr lang="en-US" b="0" dirty="0" smtClean="0"/>
              <a:t>&gt;</a:t>
            </a:r>
          </a:p>
          <a:p>
            <a:pPr>
              <a:buNone/>
            </a:pPr>
            <a:r>
              <a:rPr lang="da-DK" b="0" dirty="0" smtClean="0"/>
              <a:t>	&lt;af:treeTable </a:t>
            </a:r>
            <a:r>
              <a:rPr lang="da-DK" dirty="0" smtClean="0"/>
              <a:t>id=”utt” </a:t>
            </a:r>
            <a:r>
              <a:rPr lang="da-DK" b="0" dirty="0" smtClean="0"/>
              <a:t>&gt;</a:t>
            </a:r>
          </a:p>
          <a:p>
            <a:pPr>
              <a:buNone/>
            </a:pPr>
            <a:r>
              <a:rPr lang="en-US" b="0" dirty="0" smtClean="0"/>
              <a:t>	&lt;af:region </a:t>
            </a:r>
            <a:r>
              <a:rPr lang="en-US" dirty="0" smtClean="0"/>
              <a:t>id="r4“ </a:t>
            </a:r>
            <a:r>
              <a:rPr lang="en-US" b="0" dirty="0" smtClean="0"/>
              <a:t>&gt;</a:t>
            </a:r>
          </a:p>
        </p:txBody>
      </p:sp>
      <p:pic>
        <p:nvPicPr>
          <p:cNvPr id="1029" name="Picture 5"/>
          <p:cNvPicPr>
            <a:picLocks noChangeAspect="1" noChangeArrowheads="1"/>
          </p:cNvPicPr>
          <p:nvPr/>
        </p:nvPicPr>
        <p:blipFill>
          <a:blip r:embed="rId3" cstate="print"/>
          <a:srcRect/>
          <a:stretch>
            <a:fillRect/>
          </a:stretch>
        </p:blipFill>
        <p:spPr bwMode="auto">
          <a:xfrm>
            <a:off x="2627784" y="3717032"/>
            <a:ext cx="5934795" cy="2611259"/>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5364088" y="2060848"/>
            <a:ext cx="3029948" cy="864096"/>
          </a:xfrm>
          <a:prstGeom prst="rect">
            <a:avLst/>
          </a:prstGeom>
          <a:noFill/>
          <a:ln w="9525">
            <a:noFill/>
            <a:miter lim="800000"/>
            <a:headEnd/>
            <a:tailEnd/>
          </a:ln>
        </p:spPr>
      </p:pic>
      <p:sp>
        <p:nvSpPr>
          <p:cNvPr id="9" name="TextBox 8"/>
          <p:cNvSpPr txBox="1"/>
          <p:nvPr/>
        </p:nvSpPr>
        <p:spPr>
          <a:xfrm>
            <a:off x="395536" y="4869160"/>
            <a:ext cx="825867" cy="369332"/>
          </a:xfrm>
          <a:prstGeom prst="rect">
            <a:avLst/>
          </a:prstGeom>
          <a:noFill/>
        </p:spPr>
        <p:txBody>
          <a:bodyPr wrap="none" rtlCol="0">
            <a:spAutoFit/>
          </a:bodyPr>
          <a:lstStyle/>
          <a:p>
            <a:r>
              <a:rPr lang="en-US" b="1" dirty="0" smtClean="0"/>
              <a:t>HTML</a:t>
            </a:r>
            <a:endParaRPr lang="en-US" b="1" dirty="0"/>
          </a:p>
        </p:txBody>
      </p:sp>
      <p:sp>
        <p:nvSpPr>
          <p:cNvPr id="10" name="Right Arrow 9"/>
          <p:cNvSpPr/>
          <p:nvPr/>
        </p:nvSpPr>
        <p:spPr>
          <a:xfrm>
            <a:off x="1331640" y="47971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 </a:t>
            </a:r>
            <a:br>
              <a:rPr lang="en-US" smtClean="0"/>
            </a:br>
            <a:r>
              <a:rPr lang="en-US" smtClean="0"/>
              <a:t>ADF </a:t>
            </a:r>
            <a:r>
              <a:rPr lang="en-US" dirty="0" smtClean="0"/>
              <a:t>Performance Monitor</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5496" y="1678474"/>
            <a:ext cx="9113837" cy="4990886"/>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548680"/>
            <a:ext cx="5328592" cy="990000"/>
          </a:xfrm>
        </p:spPr>
        <p:txBody>
          <a:bodyPr/>
          <a:lstStyle/>
          <a:p>
            <a:r>
              <a:rPr lang="en-US" dirty="0" smtClean="0"/>
              <a:t>Summary ADF Performance Tips</a:t>
            </a:r>
            <a:endParaRPr lang="en-US" dirty="0"/>
          </a:p>
        </p:txBody>
      </p:sp>
      <p:sp>
        <p:nvSpPr>
          <p:cNvPr id="3" name="TextBox 2"/>
          <p:cNvSpPr txBox="1"/>
          <p:nvPr/>
        </p:nvSpPr>
        <p:spPr>
          <a:xfrm>
            <a:off x="899592" y="2001029"/>
            <a:ext cx="7416824" cy="4278094"/>
          </a:xfrm>
          <a:prstGeom prst="rect">
            <a:avLst/>
          </a:prstGeom>
          <a:noFill/>
        </p:spPr>
        <p:txBody>
          <a:bodyPr wrap="square" rtlCol="0">
            <a:spAutoFit/>
          </a:bodyPr>
          <a:lstStyle/>
          <a:p>
            <a:pPr marL="342900" indent="-342900">
              <a:buFont typeface="+mj-lt"/>
              <a:buAutoNum type="arabicPeriod"/>
            </a:pPr>
            <a:r>
              <a:rPr lang="en-US" sz="1600" dirty="0" smtClean="0">
                <a:latin typeface="+mn-lt"/>
              </a:rPr>
              <a:t>Smart application design - do not unnecessarily query data that is not immediately needed (unopened tree nodes, inactive tabs, invisible popups, unopened dropdown lists, etc.)</a:t>
            </a:r>
          </a:p>
          <a:p>
            <a:pPr marL="342900" indent="-342900">
              <a:buFont typeface="+mj-lt"/>
              <a:buAutoNum type="arabicPeriod"/>
            </a:pPr>
            <a:r>
              <a:rPr lang="en-US" sz="1600" dirty="0" smtClean="0">
                <a:latin typeface="+mn-lt"/>
              </a:rPr>
              <a:t>Detect and avoid multiple unnecessary ViewObject query executions</a:t>
            </a:r>
          </a:p>
          <a:p>
            <a:pPr marL="342900" indent="-342900">
              <a:buFont typeface="+mj-lt"/>
              <a:buAutoNum type="arabicPeriod"/>
            </a:pPr>
            <a:r>
              <a:rPr lang="en-US" sz="1600" dirty="0" smtClean="0">
                <a:latin typeface="+mn-lt"/>
              </a:rPr>
              <a:t>Detect and tune ViewObject slow queries</a:t>
            </a:r>
          </a:p>
          <a:p>
            <a:pPr marL="342900" indent="-342900">
              <a:buFont typeface="+mj-lt"/>
              <a:buAutoNum type="arabicPeriod"/>
            </a:pPr>
            <a:r>
              <a:rPr lang="en-US" sz="1600" dirty="0" smtClean="0">
                <a:latin typeface="+mn-lt"/>
              </a:rPr>
              <a:t>Set efficient ViewObject fetchsizes</a:t>
            </a:r>
          </a:p>
          <a:p>
            <a:pPr marL="342900" indent="-342900">
              <a:buFont typeface="+mj-lt"/>
              <a:buAutoNum type="arabicPeriod"/>
            </a:pPr>
            <a:r>
              <a:rPr lang="en-US" sz="1600" dirty="0" smtClean="0">
                <a:latin typeface="+mn-lt"/>
              </a:rPr>
              <a:t>Set efficient PageDefinition </a:t>
            </a:r>
            <a:r>
              <a:rPr lang="en-US" sz="1600" dirty="0" err="1" smtClean="0">
                <a:latin typeface="+mn-lt"/>
              </a:rPr>
              <a:t>Iterator</a:t>
            </a:r>
            <a:r>
              <a:rPr lang="en-US" sz="1600" dirty="0" smtClean="0">
                <a:latin typeface="+mn-lt"/>
              </a:rPr>
              <a:t> </a:t>
            </a:r>
            <a:r>
              <a:rPr lang="en-US" sz="1600" dirty="0" err="1" smtClean="0">
                <a:latin typeface="+mn-lt"/>
              </a:rPr>
              <a:t>rangesizes</a:t>
            </a:r>
            <a:endParaRPr lang="en-US" sz="1600" dirty="0" smtClean="0">
              <a:latin typeface="+mn-lt"/>
            </a:endParaRPr>
          </a:p>
          <a:p>
            <a:pPr marL="342900" indent="-342900">
              <a:buFont typeface="+mj-lt"/>
              <a:buAutoNum type="arabicPeriod"/>
            </a:pPr>
            <a:r>
              <a:rPr lang="en-US" sz="1600" dirty="0" smtClean="0">
                <a:latin typeface="+mn-lt"/>
              </a:rPr>
              <a:t>Use </a:t>
            </a:r>
            <a:r>
              <a:rPr lang="en-US" sz="1600" i="1" dirty="0" err="1" smtClean="0">
                <a:latin typeface="+mn-lt"/>
              </a:rPr>
              <a:t>partialSubmit</a:t>
            </a:r>
            <a:r>
              <a:rPr lang="en-US" sz="1600" i="1" dirty="0" smtClean="0">
                <a:latin typeface="+mn-lt"/>
              </a:rPr>
              <a:t>=true</a:t>
            </a:r>
            <a:r>
              <a:rPr lang="en-US" sz="1600" dirty="0" smtClean="0">
                <a:latin typeface="+mn-lt"/>
              </a:rPr>
              <a:t> where possible on: </a:t>
            </a:r>
            <a:r>
              <a:rPr lang="en-US" sz="1600" i="1" dirty="0" smtClean="0">
                <a:latin typeface="+mn-lt"/>
              </a:rPr>
              <a:t>af:commandButton, af:commandImageLink, af:commandLink, af:commandMenuItem, af:commandNavigationItem, af:commandToolbarButton</a:t>
            </a:r>
            <a:r>
              <a:rPr lang="en-US" sz="1600" dirty="0" smtClean="0">
                <a:latin typeface="+mn-lt"/>
              </a:rPr>
              <a:t>.</a:t>
            </a:r>
          </a:p>
          <a:p>
            <a:pPr marL="342900" indent="-342900">
              <a:buFont typeface="+mj-lt"/>
              <a:buAutoNum type="arabicPeriod"/>
            </a:pPr>
            <a:r>
              <a:rPr lang="en-US" sz="1600" dirty="0" smtClean="0">
                <a:latin typeface="+mn-lt"/>
              </a:rPr>
              <a:t>If you are working with more than 500 records in tables,  set the ViewObject property </a:t>
            </a:r>
            <a:r>
              <a:rPr lang="en-US" sz="1600" i="1" dirty="0" smtClean="0">
                <a:latin typeface="+mn-lt"/>
              </a:rPr>
              <a:t>accessmode</a:t>
            </a:r>
            <a:r>
              <a:rPr lang="en-US" sz="1600" dirty="0" smtClean="0">
                <a:latin typeface="+mn-lt"/>
              </a:rPr>
              <a:t> to ‘</a:t>
            </a:r>
            <a:r>
              <a:rPr lang="en-US" sz="1600" i="1" dirty="0" smtClean="0">
                <a:latin typeface="+mn-lt"/>
              </a:rPr>
              <a:t>Range paging</a:t>
            </a:r>
            <a:r>
              <a:rPr lang="en-US" sz="1600" dirty="0" smtClean="0">
                <a:latin typeface="+mn-lt"/>
              </a:rPr>
              <a:t>’</a:t>
            </a:r>
          </a:p>
          <a:p>
            <a:pPr marL="342900" indent="-342900">
              <a:buFont typeface="+mj-lt"/>
              <a:buAutoNum type="arabicPeriod"/>
            </a:pPr>
            <a:r>
              <a:rPr lang="en-US" sz="1600" dirty="0" smtClean="0">
                <a:latin typeface="+mn-lt"/>
              </a:rPr>
              <a:t>Make IDs of ADF faces container components (</a:t>
            </a:r>
            <a:r>
              <a:rPr lang="da-DK" sz="1600" i="1" dirty="0" smtClean="0">
                <a:latin typeface="+mn-lt"/>
              </a:rPr>
              <a:t>af:pageTemplate, af:region, af:panelCollection, af:table, af:treetable, af:tree</a:t>
            </a:r>
            <a:r>
              <a:rPr lang="en-US" sz="1600" dirty="0" smtClean="0">
                <a:latin typeface="+mn-lt"/>
              </a:rPr>
              <a:t>) as small as possible</a:t>
            </a:r>
          </a:p>
          <a:p>
            <a:pPr marL="342900" indent="-342900">
              <a:buFont typeface="+mj-lt"/>
              <a:buAutoNum type="arabicPeriod"/>
            </a:pPr>
            <a:r>
              <a:rPr lang="en-US" sz="1600" dirty="0" smtClean="0">
                <a:latin typeface="+mn-lt"/>
              </a:rPr>
              <a:t>Last but not least: Learn about (and try out) the most efficient Application Module pooling settings for your specific situation – it can save 30% of your performance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67544" y="2780928"/>
            <a:ext cx="8211600" cy="2736304"/>
          </a:xfrm>
        </p:spPr>
        <p:txBody>
          <a:bodyPr/>
          <a:lstStyle/>
          <a:p>
            <a:r>
              <a:rPr lang="en-US" dirty="0" smtClean="0">
                <a:hlinkClick r:id="rId3"/>
              </a:rPr>
              <a:t>Fusion Middleware Performance and tuning guide</a:t>
            </a:r>
            <a:endParaRPr lang="en-US" dirty="0" smtClean="0"/>
          </a:p>
          <a:p>
            <a:r>
              <a:rPr lang="en-US" dirty="0" smtClean="0">
                <a:hlinkClick r:id="rId4"/>
              </a:rPr>
              <a:t>AMIS technology blog</a:t>
            </a:r>
            <a:endParaRPr lang="en-US" dirty="0" smtClean="0"/>
          </a:p>
          <a:p>
            <a:r>
              <a:rPr lang="en-US" dirty="0" smtClean="0">
                <a:hlinkClick r:id="rId5"/>
              </a:rPr>
              <a:t>Blogs by Duncan Mills</a:t>
            </a:r>
            <a:endParaRPr lang="en-US" dirty="0" smtClean="0"/>
          </a:p>
          <a:p>
            <a:r>
              <a:rPr lang="en-US" dirty="0" smtClean="0">
                <a:hlinkClick r:id="rId6"/>
              </a:rPr>
              <a:t>Blogs by Andrejus </a:t>
            </a:r>
            <a:r>
              <a:rPr lang="en-US" dirty="0" err="1" smtClean="0">
                <a:hlinkClick r:id="rId6"/>
              </a:rPr>
              <a:t>Baranovskis</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database executions</a:t>
            </a:r>
            <a:endParaRPr lang="en-US" dirty="0"/>
          </a:p>
        </p:txBody>
      </p:sp>
      <p:sp>
        <p:nvSpPr>
          <p:cNvPr id="3" name="Content Placeholder 2"/>
          <p:cNvSpPr>
            <a:spLocks noGrp="1"/>
          </p:cNvSpPr>
          <p:nvPr>
            <p:ph idx="1"/>
          </p:nvPr>
        </p:nvSpPr>
        <p:spPr/>
        <p:txBody>
          <a:bodyPr/>
          <a:lstStyle/>
          <a:p>
            <a:r>
              <a:rPr lang="en-US" b="0" dirty="0" smtClean="0"/>
              <a:t>Many bottlenecks are simply caused by slow ViewObject queries, PL-SQL calls or EntityObject DML operations</a:t>
            </a:r>
          </a:p>
          <a:p>
            <a:r>
              <a:rPr lang="en-US" b="0" dirty="0" smtClean="0"/>
              <a:t>Often hard to track which queries are slow</a:t>
            </a:r>
          </a:p>
          <a:p>
            <a:r>
              <a:rPr lang="en-US" b="0" dirty="0" smtClean="0"/>
              <a:t>Some queries are only slow for certain bind parameters</a:t>
            </a:r>
          </a:p>
          <a:p>
            <a:r>
              <a:rPr lang="en-US" b="0" dirty="0" smtClean="0"/>
              <a:t>Some queries are not slow during in development environment but slow in production environment (that has </a:t>
            </a:r>
            <a:r>
              <a:rPr lang="nl-NL" b="0" dirty="0" smtClean="0"/>
              <a:t>much more data</a:t>
            </a:r>
            <a:r>
              <a:rPr lang="en-US" b="0" dirty="0" smtClean="0"/>
              <a:t>)</a:t>
            </a:r>
          </a:p>
          <a:p>
            <a:endParaRPr lang="en-US" sz="2000" dirty="0" smtClean="0"/>
          </a:p>
          <a:p>
            <a:endParaRPr lang="en-US" sz="2000" dirty="0" smtClean="0"/>
          </a:p>
          <a:p>
            <a:endParaRPr lang="en-US" sz="2000" dirty="0"/>
          </a:p>
        </p:txBody>
      </p:sp>
      <p:sp>
        <p:nvSpPr>
          <p:cNvPr id="5" name="Can 4"/>
          <p:cNvSpPr/>
          <p:nvPr/>
        </p:nvSpPr>
        <p:spPr>
          <a:xfrm>
            <a:off x="2987824" y="4365104"/>
            <a:ext cx="3456384" cy="164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RDBMS</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cstate="print"/>
          <a:srcRect/>
          <a:stretch>
            <a:fillRect/>
          </a:stretch>
        </p:blipFill>
        <p:spPr bwMode="auto">
          <a:xfrm>
            <a:off x="2267744" y="2564904"/>
            <a:ext cx="6474932" cy="1584176"/>
          </a:xfrm>
          <a:prstGeom prst="rect">
            <a:avLst/>
          </a:prstGeom>
          <a:noFill/>
          <a:ln w="9525">
            <a:noFill/>
            <a:miter lim="800000"/>
            <a:headEnd/>
            <a:tailEnd/>
          </a:ln>
        </p:spPr>
      </p:pic>
      <p:sp>
        <p:nvSpPr>
          <p:cNvPr id="3" name="Right Arrow 2"/>
          <p:cNvSpPr/>
          <p:nvPr/>
        </p:nvSpPr>
        <p:spPr>
          <a:xfrm>
            <a:off x="1763688" y="3212976"/>
            <a:ext cx="1008112" cy="4428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start</a:t>
            </a:r>
            <a:endParaRPr lang="en-US" sz="1400" b="1" dirty="0">
              <a:solidFill>
                <a:schemeClr val="tx1"/>
              </a:solidFill>
            </a:endParaRPr>
          </a:p>
        </p:txBody>
      </p:sp>
      <p:sp>
        <p:nvSpPr>
          <p:cNvPr id="4" name="Right Arrow 3"/>
          <p:cNvSpPr/>
          <p:nvPr/>
        </p:nvSpPr>
        <p:spPr>
          <a:xfrm>
            <a:off x="1763688" y="3634194"/>
            <a:ext cx="1008112" cy="4428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stop</a:t>
            </a:r>
            <a:endParaRPr lang="en-US" sz="1400" b="1" dirty="0">
              <a:solidFill>
                <a:schemeClr val="tx1"/>
              </a:solidFill>
            </a:endParaRPr>
          </a:p>
        </p:txBody>
      </p:sp>
      <p:sp>
        <p:nvSpPr>
          <p:cNvPr id="5" name="Rectangular Callout 4"/>
          <p:cNvSpPr/>
          <p:nvPr/>
        </p:nvSpPr>
        <p:spPr>
          <a:xfrm flipH="1">
            <a:off x="6886620" y="4709754"/>
            <a:ext cx="2019106" cy="1080120"/>
          </a:xfrm>
          <a:prstGeom prst="wedgeRectCallout">
            <a:avLst>
              <a:gd name="adj1" fmla="val 79260"/>
              <a:gd name="adj2" fmla="val -1502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select  *</a:t>
            </a:r>
          </a:p>
          <a:p>
            <a:pPr algn="ctr"/>
            <a:r>
              <a:rPr lang="en-US" sz="1600" b="1" dirty="0" smtClean="0"/>
              <a:t>from employees</a:t>
            </a:r>
          </a:p>
          <a:p>
            <a:pPr algn="ctr"/>
            <a:r>
              <a:rPr lang="en-US" sz="1600" b="1" dirty="0" smtClean="0"/>
              <a:t>order by name</a:t>
            </a:r>
          </a:p>
        </p:txBody>
      </p:sp>
      <p:sp>
        <p:nvSpPr>
          <p:cNvPr id="9" name="Content Placeholder 3"/>
          <p:cNvSpPr txBox="1">
            <a:spLocks/>
          </p:cNvSpPr>
          <p:nvPr/>
        </p:nvSpPr>
        <p:spPr bwMode="auto">
          <a:xfrm>
            <a:off x="7315248" y="6147064"/>
            <a:ext cx="1296144" cy="642942"/>
          </a:xfrm>
          <a:prstGeom prst="flowChartMagneticDisk">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1600" b="1" i="0" u="none" strike="noStrike" kern="1200" cap="none" spc="0" normalizeH="0" baseline="0" noProof="0" dirty="0" smtClean="0">
                <a:ln>
                  <a:noFill/>
                </a:ln>
                <a:solidFill>
                  <a:schemeClr val="lt1"/>
                </a:solidFill>
                <a:effectLst/>
                <a:uLnTx/>
                <a:uFillTx/>
                <a:latin typeface="+mn-lt"/>
                <a:ea typeface="+mn-ea"/>
                <a:cs typeface="+mn-cs"/>
              </a:rPr>
              <a:t>Database</a:t>
            </a:r>
            <a:endParaRPr kumimoji="0" lang="nl-NL" sz="1600" b="1" i="0" u="none" strike="noStrike" kern="1200" cap="none" spc="0" normalizeH="0" baseline="0" noProof="0" dirty="0">
              <a:ln>
                <a:noFill/>
              </a:ln>
              <a:solidFill>
                <a:schemeClr val="lt1"/>
              </a:solidFill>
              <a:effectLst/>
              <a:uLnTx/>
              <a:uFillTx/>
              <a:latin typeface="+mn-lt"/>
              <a:ea typeface="+mn-ea"/>
              <a:cs typeface="+mn-cs"/>
            </a:endParaRPr>
          </a:p>
        </p:txBody>
      </p:sp>
      <p:sp>
        <p:nvSpPr>
          <p:cNvPr id="10" name="Down Arrow 9"/>
          <p:cNvSpPr/>
          <p:nvPr/>
        </p:nvSpPr>
        <p:spPr>
          <a:xfrm>
            <a:off x="7886752" y="5861312"/>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http://bensontrade.nl/dynamic/pr/casio-stopwatch-hs-70w_1.jpg"/>
          <p:cNvPicPr>
            <a:picLocks noChangeAspect="1" noChangeArrowheads="1"/>
          </p:cNvPicPr>
          <p:nvPr/>
        </p:nvPicPr>
        <p:blipFill>
          <a:blip r:embed="rId3" cstate="print"/>
          <a:srcRect/>
          <a:stretch>
            <a:fillRect/>
          </a:stretch>
        </p:blipFill>
        <p:spPr bwMode="auto">
          <a:xfrm>
            <a:off x="179512" y="2564904"/>
            <a:ext cx="1512168" cy="2268251"/>
          </a:xfrm>
          <a:prstGeom prst="rect">
            <a:avLst/>
          </a:prstGeom>
          <a:noFill/>
        </p:spPr>
      </p:pic>
      <p:sp>
        <p:nvSpPr>
          <p:cNvPr id="13" name="Rectangle 12"/>
          <p:cNvSpPr/>
          <p:nvPr/>
        </p:nvSpPr>
        <p:spPr>
          <a:xfrm>
            <a:off x="539552" y="1700808"/>
            <a:ext cx="7920880" cy="646331"/>
          </a:xfrm>
          <a:prstGeom prst="rect">
            <a:avLst/>
          </a:prstGeom>
        </p:spPr>
        <p:txBody>
          <a:bodyPr wrap="square">
            <a:spAutoFit/>
          </a:bodyPr>
          <a:lstStyle/>
          <a:p>
            <a:pPr>
              <a:buNone/>
            </a:pPr>
            <a:r>
              <a:rPr lang="en-US" dirty="0" smtClean="0"/>
              <a:t>Quick and simple way: Override </a:t>
            </a:r>
            <a:r>
              <a:rPr lang="en-US" b="1" dirty="0" err="1" smtClean="0"/>
              <a:t>executeQueryForCollection</a:t>
            </a:r>
            <a:r>
              <a:rPr lang="en-US" b="1" dirty="0" smtClean="0"/>
              <a:t>() </a:t>
            </a:r>
            <a:r>
              <a:rPr lang="en-US" dirty="0" smtClean="0"/>
              <a:t>method</a:t>
            </a:r>
            <a:r>
              <a:rPr lang="en-US" b="1" dirty="0" smtClean="0"/>
              <a:t> </a:t>
            </a:r>
            <a:r>
              <a:rPr lang="en-US" dirty="0" smtClean="0"/>
              <a:t>in project base </a:t>
            </a:r>
            <a:r>
              <a:rPr lang="en-US" dirty="0" err="1" smtClean="0"/>
              <a:t>ViewObject</a:t>
            </a:r>
            <a:r>
              <a:rPr lang="en-US" dirty="0" smtClean="0"/>
              <a:t> class to log executed database queries</a:t>
            </a:r>
            <a:endParaRPr lang="en-US" dirty="0"/>
          </a:p>
        </p:txBody>
      </p:sp>
      <p:sp>
        <p:nvSpPr>
          <p:cNvPr id="14" name="Title 1"/>
          <p:cNvSpPr>
            <a:spLocks noGrp="1"/>
          </p:cNvSpPr>
          <p:nvPr>
            <p:ph type="title"/>
          </p:nvPr>
        </p:nvSpPr>
        <p:spPr>
          <a:xfrm>
            <a:off x="4007352" y="548680"/>
            <a:ext cx="4813120" cy="990000"/>
          </a:xfrm>
        </p:spPr>
        <p:txBody>
          <a:bodyPr/>
          <a:lstStyle/>
          <a:p>
            <a:r>
              <a:rPr lang="en-US" dirty="0" smtClean="0"/>
              <a:t>Measure execution time of ViewObject queries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to detect slow database executions (1)</a:t>
            </a:r>
            <a:endParaRPr lang="en-US" dirty="0"/>
          </a:p>
        </p:txBody>
      </p:sp>
      <p:sp>
        <p:nvSpPr>
          <p:cNvPr id="3" name="Content Placeholder 2"/>
          <p:cNvSpPr>
            <a:spLocks noGrp="1"/>
          </p:cNvSpPr>
          <p:nvPr>
            <p:ph idx="1"/>
          </p:nvPr>
        </p:nvSpPr>
        <p:spPr>
          <a:xfrm>
            <a:off x="457200" y="1700807"/>
            <a:ext cx="8229600" cy="5040561"/>
          </a:xfrm>
        </p:spPr>
        <p:txBody>
          <a:bodyPr/>
          <a:lstStyle/>
          <a:p>
            <a:r>
              <a:rPr lang="en-US" b="0" dirty="0" smtClean="0"/>
              <a:t>Oracle ADF Logger diagnostic tool in JDeveloper</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Disadvantage:  (too) much overhead for use in test- or production environment</a:t>
            </a:r>
          </a:p>
          <a:p>
            <a:endParaRPr lang="en-US" sz="2000" dirty="0" smtClean="0"/>
          </a:p>
          <a:p>
            <a:endParaRPr lang="en-US" sz="2000" dirty="0" smtClean="0"/>
          </a:p>
          <a:p>
            <a:endParaRPr lang="en-US" sz="2000" dirty="0" smtClean="0"/>
          </a:p>
          <a:p>
            <a:pPr>
              <a:buNone/>
            </a:pPr>
            <a:endParaRPr lang="en-US" sz="2000" dirty="0" smtClean="0"/>
          </a:p>
          <a:p>
            <a:endParaRPr lang="en-US" sz="2000" dirty="0" smtClean="0"/>
          </a:p>
        </p:txBody>
      </p:sp>
      <p:pic>
        <p:nvPicPr>
          <p:cNvPr id="7170" name="Picture 2" descr="http://docs.oracle.com/cd/E16162_01/web.1112/e16182/img/tstdbg_logana_adf3.png"/>
          <p:cNvPicPr>
            <a:picLocks noChangeAspect="1" noChangeArrowheads="1"/>
          </p:cNvPicPr>
          <p:nvPr/>
        </p:nvPicPr>
        <p:blipFill>
          <a:blip r:embed="rId2" cstate="print"/>
          <a:srcRect/>
          <a:stretch>
            <a:fillRect/>
          </a:stretch>
        </p:blipFill>
        <p:spPr bwMode="auto">
          <a:xfrm>
            <a:off x="2123728" y="2132856"/>
            <a:ext cx="4826399" cy="3600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to detect slow database executions (2)</a:t>
            </a:r>
            <a:endParaRPr lang="en-US" dirty="0"/>
          </a:p>
        </p:txBody>
      </p:sp>
      <p:sp>
        <p:nvSpPr>
          <p:cNvPr id="3" name="Content Placeholder 2"/>
          <p:cNvSpPr>
            <a:spLocks noGrp="1"/>
          </p:cNvSpPr>
          <p:nvPr>
            <p:ph idx="1"/>
          </p:nvPr>
        </p:nvSpPr>
        <p:spPr/>
        <p:txBody>
          <a:bodyPr>
            <a:normAutofit/>
          </a:bodyPr>
          <a:lstStyle/>
          <a:p>
            <a:r>
              <a:rPr lang="en-US" dirty="0" smtClean="0"/>
              <a:t>Set up a database trace</a:t>
            </a:r>
          </a:p>
          <a:p>
            <a:pPr>
              <a:buNone/>
            </a:pPr>
            <a:r>
              <a:rPr lang="en-US" b="0" dirty="0" smtClean="0"/>
              <a:t>	-Queries from database perspective</a:t>
            </a:r>
          </a:p>
          <a:p>
            <a:pPr>
              <a:buNone/>
            </a:pPr>
            <a:r>
              <a:rPr lang="en-US" b="0" dirty="0" smtClean="0"/>
              <a:t>	-Disadvantage: database executions not from ADF application’s perspective, often not easy to relate database trace to ADF executions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are happening….</a:t>
            </a:r>
            <a:endParaRPr lang="en-US" dirty="0"/>
          </a:p>
        </p:txBody>
      </p:sp>
      <p:sp>
        <p:nvSpPr>
          <p:cNvPr id="5" name="Oval 4"/>
          <p:cNvSpPr/>
          <p:nvPr/>
        </p:nvSpPr>
        <p:spPr>
          <a:xfrm>
            <a:off x="3563888" y="3140968"/>
            <a:ext cx="2448272" cy="1944216"/>
          </a:xfrm>
          <a:prstGeom prst="ellipse">
            <a:avLst/>
          </a:prstGeom>
          <a:solidFill>
            <a:schemeClr val="accent1">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Too Often</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mis th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amaDocumentStatus xmlns="a23fdb90-e0de-4c65-89ce-8741a50edd9d">In Progress</amaDocumentStatus>
    <amaItemType xmlns="a23fdb90-e0de-4c65-89ce-8741a50edd9d">AMIS Document</amaItemType>
    <amaDocumentTemplate xmlns="a23fdb90-e0de-4c65-89ce-8741a50edd9d">false</amaDocumentTemplate>
    <amaCustomer xmlns="a23fdb90-e0de-4c65-89ce-8741a50edd9d" xsi:nil="true"/>
    <amaActive xmlns="a23fdb90-e0de-4c65-89ce-8741a50edd9d">true</amaActive>
    <amaDocumentCategory xmlns="a23fdb90-e0de-4c65-89ce-8741a50edd9d">16</amaDocumentCategory>
    <amaVersion xmlns="a23fdb90-e0de-4c65-89ce-8741a50edd9d" xsi:nil="true"/>
    <amaSubprocess xmlns="a23fdb90-e0de-4c65-89ce-8741a50edd9d">Sales Material</amaSubprocess>
    <amaProcess xmlns="a23fdb90-e0de-4c65-89ce-8741a50edd9d">Sales</amaProcess>
    <amaItemCategory xmlns="a23fdb90-e0de-4c65-89ce-8741a50edd9d">Process Document</amaItemCategory>
    <amaOwner xmlns="a23fdb90-e0de-4c65-89ce-8741a50edd9d">
      <UserInfo xmlns="a23fdb90-e0de-4c65-89ce-8741a50edd9d">
        <DisplayName xmlns="a23fdb90-e0de-4c65-89ce-8741a50edd9d"/>
        <AccountId xmlns="a23fdb90-e0de-4c65-89ce-8741a50edd9d">1642</AccountId>
        <AccountType xmlns="a23fdb90-e0de-4c65-89ce-8741a50edd9d"/>
      </UserInfo>
    </amaOwner>
    <amaProject xmlns="a23fdb90-e0de-4c65-89ce-8741a50edd9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MyAMIS Document" ma:contentTypeID="0x010100B421F0F3A4691142851CEC2726975E5B008FC47F108C57BB44AA36E34DCAF43305" ma:contentTypeVersion="4" ma:contentTypeDescription="AMIS Document Library" ma:contentTypeScope="" ma:versionID="60e303a81b0146bbba637a8016dec59f">
  <xsd:schema xmlns:xsd="http://www.w3.org/2001/XMLSchema" xmlns:p="http://schemas.microsoft.com/office/2006/metadata/properties" xmlns:ns2="a23fdb90-e0de-4c65-89ce-8741a50edd9d" targetNamespace="http://schemas.microsoft.com/office/2006/metadata/properties" ma:root="true" ma:fieldsID="511ddda13ed053dd056af80dbd4a4536" ns2:_="">
    <xsd:import namespace="a23fdb90-e0de-4c65-89ce-8741a50edd9d"/>
    <xsd:element name="properties">
      <xsd:complexType>
        <xsd:sequence>
          <xsd:element name="documentManagement">
            <xsd:complexType>
              <xsd:all>
                <xsd:element ref="ns2:amaItemType" minOccurs="0"/>
                <xsd:element ref="ns2:amaItemCategory" minOccurs="0"/>
                <xsd:element ref="ns2:amaDocumentCategory"/>
                <xsd:element ref="ns2:amaVersion" minOccurs="0"/>
                <xsd:element ref="ns2:amaDocumentStatus"/>
                <xsd:element ref="ns2:amaOwner"/>
                <xsd:element ref="ns2:amaDocumentTemplate" minOccurs="0"/>
                <xsd:element ref="ns2:amaActive" minOccurs="0"/>
                <xsd:element ref="ns2:amaCustomer" minOccurs="0"/>
                <xsd:element ref="ns2:amaProject" minOccurs="0"/>
                <xsd:element ref="ns2:amaProcess" minOccurs="0"/>
                <xsd:element ref="ns2:amaSubprocess" minOccurs="0"/>
              </xsd:all>
            </xsd:complexType>
          </xsd:element>
        </xsd:sequence>
      </xsd:complexType>
    </xsd:element>
  </xsd:schema>
  <xsd:schema xmlns:xsd="http://www.w3.org/2001/XMLSchema" xmlns:dms="http://schemas.microsoft.com/office/2006/documentManagement/types" targetNamespace="a23fdb90-e0de-4c65-89ce-8741a50edd9d" elementFormDefault="qualified">
    <xsd:import namespace="http://schemas.microsoft.com/office/2006/documentManagement/types"/>
    <xsd:element name="amaItemType" ma:index="1" nillable="true" ma:displayName="Item Type" ma:hidden="true" ma:internalName="amaItemType" ma:readOnly="false">
      <xsd:simpleType>
        <xsd:restriction base="dms:Text"/>
      </xsd:simpleType>
    </xsd:element>
    <xsd:element name="amaItemCategory" ma:index="2" nillable="true" ma:displayName="Item Category" ma:hidden="true" ma:internalName="amaItemCategory" ma:readOnly="false">
      <xsd:simpleType>
        <xsd:restriction base="dms:Text"/>
      </xsd:simpleType>
    </xsd:element>
    <xsd:element name="amaDocumentCategory" ma:index="3" ma:displayName="Document Category" ma:list="{21817c28-2bad-4422-9777-6a594c82ad5f}" ma:internalName="amaDocumentCategory" ma:showField="Title" ma:web="a23fdb90-e0de-4c65-89ce-8741a50edd9d">
      <xsd:simpleType>
        <xsd:restriction base="dms:Lookup"/>
      </xsd:simpleType>
    </xsd:element>
    <xsd:element name="amaVersion" ma:index="4" nillable="true" ma:displayName="Version" ma:internalName="amaVersion">
      <xsd:simpleType>
        <xsd:restriction base="dms:Text">
          <xsd:maxLength value="4"/>
        </xsd:restriction>
      </xsd:simpleType>
    </xsd:element>
    <xsd:element name="amaDocumentStatus" ma:index="5" ma:displayName="Status" ma:default="In Progress" ma:format="Dropdown" ma:internalName="amaDocumentStatus">
      <xsd:simpleType>
        <xsd:restriction base="dms:Choice">
          <xsd:enumeration value="In Progress"/>
          <xsd:enumeration value="Draft Ready"/>
          <xsd:enumeration value="AMIS Approved"/>
          <xsd:enumeration value="Final"/>
        </xsd:restriction>
      </xsd:simpleType>
    </xsd:element>
    <xsd:element name="amaOwner" ma:index="6" ma:displayName="Owner" ma:list="UserInfo" ma:internalName="ama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amaDocumentTemplate" ma:index="7" nillable="true" ma:displayName="Template" ma:default="0" ma:internalName="amaDocumentTemplate">
      <xsd:simpleType>
        <xsd:restriction base="dms:Boolean"/>
      </xsd:simpleType>
    </xsd:element>
    <xsd:element name="amaActive" ma:index="8" nillable="true" ma:displayName="Active" ma:default="1" ma:internalName="amaActive">
      <xsd:simpleType>
        <xsd:restriction base="dms:Boolean"/>
      </xsd:simpleType>
    </xsd:element>
    <xsd:element name="amaCustomer" ma:index="9" nillable="true" ma:displayName="Customer" ma:hidden="true" ma:internalName="amaCustomer" ma:readOnly="false">
      <xsd:simpleType>
        <xsd:restriction base="dms:Text"/>
      </xsd:simpleType>
    </xsd:element>
    <xsd:element name="amaProject" ma:index="10" nillable="true" ma:displayName="Project" ma:hidden="true" ma:internalName="amaProject" ma:readOnly="false">
      <xsd:simpleType>
        <xsd:restriction base="dms:Text"/>
      </xsd:simpleType>
    </xsd:element>
    <xsd:element name="amaProcess" ma:index="11" nillable="true" ma:displayName="Process" ma:hidden="true" ma:internalName="amaProcess" ma:readOnly="false">
      <xsd:simpleType>
        <xsd:restriction base="dms:Text"/>
      </xsd:simpleType>
    </xsd:element>
    <xsd:element name="amaSubprocess" ma:index="12" nillable="true" ma:displayName="Sub Process" ma:hidden="true" ma:internalName="amaSubproces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spe:Receivers xmlns:spe="http://schemas.microsoft.com/sharepoint/events">
  <Receiver>
    <Name>AMIS Content Update - Added</Name>
    <Type>10001</Type>
    <SequenceNumber>100</SequenceNumber>
    <Assembly>AMIS.MyAMIS.EventReceivers, Version=1.0.0.0, Culture=neutral, PublicKeyToken=d494d796a83591f2</Assembly>
    <Class>AMIS.MyAMIS.EventReceivers.AMISContentUpdate</Class>
    <Data/>
    <Filter/>
  </Receiver>
  <Receiver>
    <Name>AMIS Content Update - Updated</Name>
    <Type>10002</Type>
    <SequenceNumber>200</SequenceNumber>
    <Assembly>AMIS.MyAMIS.EventReceivers, Version=1.0.0.0, Culture=neutral, PublicKeyToken=d494d796a83591f2</Assembly>
    <Class>AMIS.MyAMIS.EventReceivers.AMISContentUpdate</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905D5EFC-8309-40B4-A83B-CD021C9EA846}">
  <ds:schemaRefs>
    <ds:schemaRef ds:uri="http://schemas.microsoft.com/sharepoint/v3/contenttype/forms"/>
  </ds:schemaRefs>
</ds:datastoreItem>
</file>

<file path=customXml/itemProps2.xml><?xml version="1.0" encoding="utf-8"?>
<ds:datastoreItem xmlns:ds="http://schemas.openxmlformats.org/officeDocument/2006/customXml" ds:itemID="{41062BC4-0DA5-480E-905F-7D6FBF1E5C15}">
  <ds:schemaRefs>
    <ds:schemaRef ds:uri="http://schemas.microsoft.com/office/2006/metadata/properties"/>
    <ds:schemaRef ds:uri="a23fdb90-e0de-4c65-89ce-8741a50edd9d"/>
  </ds:schemaRefs>
</ds:datastoreItem>
</file>

<file path=customXml/itemProps3.xml><?xml version="1.0" encoding="utf-8"?>
<ds:datastoreItem xmlns:ds="http://schemas.openxmlformats.org/officeDocument/2006/customXml" ds:itemID="{6DE1E518-9C10-4B69-BC70-23990A73D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3fdb90-e0de-4c65-89ce-8741a50edd9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166FA59D-149C-4949-8EA3-9239C0710013}">
  <ds:schemaRefs>
    <ds:schemaRef ds:uri="http://schemas.microsoft.com/sharepoint/events"/>
  </ds:schemaRefs>
</ds:datastoreItem>
</file>

<file path=customXml/itemProps5.xml><?xml version="1.0" encoding="utf-8"?>
<ds:datastoreItem xmlns:ds="http://schemas.openxmlformats.org/officeDocument/2006/customXml" ds:itemID="{0F980CD2-EE0F-45E8-BDB5-C4C7D04DD54B}">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PP template</Template>
  <TotalTime>10378</TotalTime>
  <Words>2340</Words>
  <Application>Microsoft Office PowerPoint</Application>
  <PresentationFormat>On-screen Show (4:3)</PresentationFormat>
  <Paragraphs>334</Paragraphs>
  <Slides>46</Slides>
  <Notes>18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PP template</vt:lpstr>
      <vt:lpstr>Improve Your ADF Fusion Application's Response Time by as Much as 70 Percent</vt:lpstr>
      <vt:lpstr>Customers do not accept slow applications anymore </vt:lpstr>
      <vt:lpstr>Things are happening….</vt:lpstr>
      <vt:lpstr>Things are happening….</vt:lpstr>
      <vt:lpstr>Slow database executions</vt:lpstr>
      <vt:lpstr>Measure execution time of ViewObject queries</vt:lpstr>
      <vt:lpstr>Other ways to detect slow database executions (1)</vt:lpstr>
      <vt:lpstr>Other ways to detect slow database executions (2)</vt:lpstr>
      <vt:lpstr>Things are happening….</vt:lpstr>
      <vt:lpstr>Too many (mini) queries</vt:lpstr>
      <vt:lpstr>Too often executed ViewObject mini-queries (1)</vt:lpstr>
      <vt:lpstr>Solution</vt:lpstr>
      <vt:lpstr>Unintentionally left iterators in PageDefs</vt:lpstr>
      <vt:lpstr>Too Many Database roundtrips (1)</vt:lpstr>
      <vt:lpstr>Too many database roundtrips (2)</vt:lpstr>
      <vt:lpstr>Too Many Database roundtrips (3)</vt:lpstr>
      <vt:lpstr>Too many HTTP Requests (1)</vt:lpstr>
      <vt:lpstr>Too many HTTP Requests (2)</vt:lpstr>
      <vt:lpstr>Demo</vt:lpstr>
      <vt:lpstr>Too much data in ADFBC memory (1)</vt:lpstr>
      <vt:lpstr>Too much data in ADFBC memory (2)</vt:lpstr>
      <vt:lpstr>Demo ViewObject Range Paging</vt:lpstr>
      <vt:lpstr>Too frequent ‘expensive’ ApplicationModule  passivation &amp; activation </vt:lpstr>
      <vt:lpstr>Too frequent ApplicationModule  passivation &amp; activation (2)</vt:lpstr>
      <vt:lpstr>ApplicationModule pooling guidelines (1)</vt:lpstr>
      <vt:lpstr>ApplicationModule pooling guidelines (2)</vt:lpstr>
      <vt:lpstr>Too much logging on</vt:lpstr>
      <vt:lpstr>Things are happening….</vt:lpstr>
      <vt:lpstr>Executed too soon (1)</vt:lpstr>
      <vt:lpstr>Executed too soon (2)</vt:lpstr>
      <vt:lpstr>Executed too soon (3)</vt:lpstr>
      <vt:lpstr>Instantiated too soon</vt:lpstr>
      <vt:lpstr>Loaded too soon Immediate versus lazy</vt:lpstr>
      <vt:lpstr>Design your pages smart</vt:lpstr>
      <vt:lpstr>Example bad practice ADF10g app</vt:lpstr>
      <vt:lpstr>Things are happening….</vt:lpstr>
      <vt:lpstr>Too little Caching</vt:lpstr>
      <vt:lpstr>Too little JVM Heap size</vt:lpstr>
      <vt:lpstr>Things are happening….</vt:lpstr>
      <vt:lpstr>Too big scope for managed beans</vt:lpstr>
      <vt:lpstr>Too much HTML to the browser (1)</vt:lpstr>
      <vt:lpstr>Too much HTML to the browser (2)</vt:lpstr>
      <vt:lpstr>Too much HTML to the browser (3)</vt:lpstr>
      <vt:lpstr>Demo  ADF Performance Monitor</vt:lpstr>
      <vt:lpstr>Summary ADF Performance Tips</vt:lpstr>
      <vt:lpstr>Resources</vt:lpstr>
    </vt:vector>
  </TitlesOfParts>
  <Company>Amis Services B.V.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AMIS Services BV</dc:creator>
  <cp:lastModifiedBy>Administrator</cp:lastModifiedBy>
  <cp:revision>6965</cp:revision>
  <dcterms:created xsi:type="dcterms:W3CDTF">2009-10-05T20:13:33Z</dcterms:created>
  <dcterms:modified xsi:type="dcterms:W3CDTF">2013-07-08T23:36:09Z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amaOwner">
    <vt:lpwstr>Maarten Fekkers</vt:lpwstr>
  </property>
  <property fmtid="{D5CDD505-2E9C-101B-9397-08002B2CF9AE}" pid="3" name="ContentType">
    <vt:lpwstr>MyAMIS Document</vt:lpwstr>
  </property>
  <property fmtid="{D5CDD505-2E9C-101B-9397-08002B2CF9AE}" pid="4" name="Subject">
    <vt:lpwstr/>
  </property>
  <property fmtid="{D5CDD505-2E9C-101B-9397-08002B2CF9AE}" pid="5" name="Keywords">
    <vt:lpwstr/>
  </property>
  <property fmtid="{D5CDD505-2E9C-101B-9397-08002B2CF9AE}" pid="6" name="_Author">
    <vt:lpwstr>Tessa van Leeuwen</vt:lpwstr>
  </property>
  <property fmtid="{D5CDD505-2E9C-101B-9397-08002B2CF9AE}" pid="7" name="_Category">
    <vt:lpwstr/>
  </property>
  <property fmtid="{D5CDD505-2E9C-101B-9397-08002B2CF9AE}" pid="8" name="Slides">
    <vt:lpwstr>6</vt:lpwstr>
  </property>
  <property fmtid="{D5CDD505-2E9C-101B-9397-08002B2CF9AE}" pid="9" name="Categories">
    <vt:lpwstr/>
  </property>
  <property fmtid="{D5CDD505-2E9C-101B-9397-08002B2CF9AE}" pid="10" name="Approval Level">
    <vt:lpwstr/>
  </property>
  <property fmtid="{D5CDD505-2E9C-101B-9397-08002B2CF9AE}" pid="11" name="_Comments">
    <vt:lpwstr/>
  </property>
  <property fmtid="{D5CDD505-2E9C-101B-9397-08002B2CF9AE}" pid="12" name="Assigned To">
    <vt:lpwstr/>
  </property>
  <property fmtid="{D5CDD505-2E9C-101B-9397-08002B2CF9AE}" pid="13" name="Order">
    <vt:lpwstr>2600.00000000000</vt:lpwstr>
  </property>
</Properties>
</file>